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Tw Cen MT" panose="020B0602020104020603" pitchFamily="34" charset="77"/>
      <p:regular r:id="rId102"/>
      <p:bold r:id="rId103"/>
      <p:italic r:id="rId104"/>
      <p:boldItalic r:id="rId10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8"/>
  </p:normalViewPr>
  <p:slideViewPr>
    <p:cSldViewPr>
      <p:cViewPr varScale="1">
        <p:scale>
          <a:sx n="117" d="100"/>
          <a:sy n="117" d="100"/>
        </p:scale>
        <p:origin x="52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BAFFC-A027-234E-AC6F-BB418A6C8741}" type="datetimeFigureOut">
              <a:t>08/08/2022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EDE16-C804-2642-A9FE-DEF2C15AB33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8794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E7E7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52400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9144000" y="0"/>
                </a:moveTo>
                <a:lnTo>
                  <a:pt x="0" y="0"/>
                </a:lnTo>
                <a:lnTo>
                  <a:pt x="0" y="1143000"/>
                </a:lnTo>
                <a:lnTo>
                  <a:pt x="9144000" y="1143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00200"/>
            <a:ext cx="1295400" cy="990600"/>
          </a:xfrm>
          <a:custGeom>
            <a:avLst/>
            <a:gdLst/>
            <a:ahLst/>
            <a:cxnLst/>
            <a:rect l="l" t="t" r="r" b="b"/>
            <a:pathLst>
              <a:path w="1295400" h="990600">
                <a:moveTo>
                  <a:pt x="1295400" y="0"/>
                </a:moveTo>
                <a:lnTo>
                  <a:pt x="0" y="0"/>
                </a:lnTo>
                <a:lnTo>
                  <a:pt x="0" y="990600"/>
                </a:lnTo>
                <a:lnTo>
                  <a:pt x="1295400" y="990600"/>
                </a:lnTo>
                <a:lnTo>
                  <a:pt x="1295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F15528-21DE-4FAA-801E-634DDDAF4B2B}" type="slidenum">
              <a:rPr lang="en-VN"/>
              <a:pPr/>
              <a:t>‹#›</a:t>
            </a:fld>
            <a:endParaRPr lang="en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417" y="343865"/>
            <a:ext cx="780516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7822" y="1527708"/>
            <a:ext cx="7928355" cy="4345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E7E7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00400" y="6435834"/>
            <a:ext cx="4022978" cy="205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435834"/>
            <a:ext cx="2038350" cy="219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D3C2C"/>
                </a:solidFill>
                <a:latin typeface="Tw Cen MT"/>
                <a:cs typeface="Tw Cen MT"/>
              </a:defRPr>
            </a:lvl1pPr>
          </a:lstStyle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09080" y="6430704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B6F15528-21DE-4FAA-801E-634DDDAF4B2B}" type="slidenum">
              <a:rPr lang="en-VN"/>
              <a:pPr/>
              <a:t>‹#›</a:t>
            </a:fld>
            <a:endParaRPr 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tatic.springsource.org/spring-security/site/docs/3.0.x/reference/ns-config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ecurity/tags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ecurity/tags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ecurity/tags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framework.org/security/tag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schema/security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ringframework.org/schema/security/spring-security-3.0.xsd" TargetMode="External"/><Relationship Id="rId5" Type="http://schemas.openxmlformats.org/officeDocument/2006/relationships/hyperlink" Target="http://www.springframework.org/schema/beans/spring-beans-3.0.xsd" TargetMode="External"/><Relationship Id="rId4" Type="http://schemas.openxmlformats.org/officeDocument/2006/relationships/hyperlink" Target="http://www.w3.org/2001/XMLSchema-instance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springsource.org/spring-security/site/articles.html" TargetMode="External"/><Relationship Id="rId2" Type="http://schemas.openxmlformats.org/officeDocument/2006/relationships/hyperlink" Target="http://static.springsource.org/spring-security/site/featur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fcardz.dzone.com/refcardz/expression-based-authorization" TargetMode="External"/><Relationship Id="rId5" Type="http://schemas.openxmlformats.org/officeDocument/2006/relationships/hyperlink" Target="http://blog.springsource.com/category/security/" TargetMode="External"/><Relationship Id="rId4" Type="http://schemas.openxmlformats.org/officeDocument/2006/relationships/hyperlink" Target="http://static.springsource.org/spring-security/site/docs/3.0.x/reference/springsecurity.html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slideshare.net/analizator/presentations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linkedin.com/in/noskov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5971032"/>
            <a:ext cx="9144000" cy="887094"/>
            <a:chOff x="0" y="5971032"/>
            <a:chExt cx="9144000" cy="887094"/>
          </a:xfrm>
        </p:grpSpPr>
        <p:sp>
          <p:nvSpPr>
            <p:cNvPr id="4" name="object 4"/>
            <p:cNvSpPr/>
            <p:nvPr/>
          </p:nvSpPr>
          <p:spPr>
            <a:xfrm>
              <a:off x="0" y="5971032"/>
              <a:ext cx="9144000" cy="887094"/>
            </a:xfrm>
            <a:custGeom>
              <a:avLst/>
              <a:gdLst/>
              <a:ahLst/>
              <a:cxnLst/>
              <a:rect l="l" t="t" r="r" b="b"/>
              <a:pathLst>
                <a:path w="9144000" h="887095">
                  <a:moveTo>
                    <a:pt x="9144000" y="0"/>
                  </a:moveTo>
                  <a:lnTo>
                    <a:pt x="0" y="0"/>
                  </a:lnTo>
                  <a:lnTo>
                    <a:pt x="0" y="886968"/>
                  </a:lnTo>
                  <a:lnTo>
                    <a:pt x="9144000" y="8869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53328"/>
              <a:ext cx="2240280" cy="713740"/>
            </a:xfrm>
            <a:custGeom>
              <a:avLst/>
              <a:gdLst/>
              <a:ahLst/>
              <a:cxnLst/>
              <a:rect l="l" t="t" r="r" b="b"/>
              <a:pathLst>
                <a:path w="2240280" h="713740">
                  <a:moveTo>
                    <a:pt x="2240280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240280" y="713232"/>
                  </a:lnTo>
                  <a:lnTo>
                    <a:pt x="2240280" y="0"/>
                  </a:lnTo>
                  <a:close/>
                </a:path>
              </a:pathLst>
            </a:custGeom>
            <a:solidFill>
              <a:srgbClr val="706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9151" y="6044184"/>
              <a:ext cx="6784975" cy="713740"/>
            </a:xfrm>
            <a:custGeom>
              <a:avLst/>
              <a:gdLst/>
              <a:ahLst/>
              <a:cxnLst/>
              <a:rect l="l" t="t" r="r" b="b"/>
              <a:pathLst>
                <a:path w="6784975" h="713740">
                  <a:moveTo>
                    <a:pt x="6784848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6784848" y="713231"/>
                  </a:lnTo>
                  <a:lnTo>
                    <a:pt x="6784848" y="0"/>
                  </a:lnTo>
                  <a:close/>
                </a:path>
              </a:pathLst>
            </a:custGeom>
            <a:solidFill>
              <a:srgbClr val="93C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2458" y="3359166"/>
            <a:ext cx="5052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>
                <a:solidFill>
                  <a:schemeClr val="accent3"/>
                </a:solidFill>
                <a:latin typeface="Tw Cen MT"/>
                <a:cs typeface="Tw Cen MT"/>
              </a:rPr>
              <a:t>SPRING SECURITY</a:t>
            </a:r>
            <a:endParaRPr sz="4400">
              <a:solidFill>
                <a:schemeClr val="accent3"/>
              </a:solidFill>
              <a:latin typeface="Tw Cen MT"/>
              <a:cs typeface="Tw Cen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E80135-F38A-2E47-B748-333F0897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762" y="685800"/>
            <a:ext cx="1562476" cy="862820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BC6138B0-3FF7-B44C-94FB-D5F47B5A5A75}"/>
              </a:ext>
            </a:extLst>
          </p:cNvPr>
          <p:cNvSpPr txBox="1"/>
          <p:nvPr/>
        </p:nvSpPr>
        <p:spPr>
          <a:xfrm>
            <a:off x="2042458" y="2248744"/>
            <a:ext cx="5052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400" dirty="0">
                <a:solidFill>
                  <a:schemeClr val="accent3"/>
                </a:solidFill>
                <a:latin typeface="Tw Cen MT"/>
                <a:cs typeface="Tw Cen MT"/>
              </a:rPr>
              <a:t>Java Technology</a:t>
            </a:r>
            <a:endParaRPr sz="4400">
              <a:solidFill>
                <a:schemeClr val="accent3"/>
              </a:solidFill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spc="-10" dirty="0">
                <a:solidFill>
                  <a:srgbClr val="FFFFFF"/>
                </a:solidFill>
              </a:rPr>
              <a:t>Filters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B422C-66BB-4E46-8A04-8654517F54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10</a:t>
            </a:fld>
            <a:endParaRPr lang="en-V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984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Security</a:t>
            </a:r>
            <a:r>
              <a:rPr spc="-50" dirty="0"/>
              <a:t> </a:t>
            </a:r>
            <a:r>
              <a:rPr spc="-10" dirty="0"/>
              <a:t>filter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EE7F-913E-3348-A25D-40069BC7FD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6864984" cy="36861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filter-name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sz="1600" spc="-10" dirty="0">
                <a:latin typeface="Courier New"/>
                <a:cs typeface="Courier New"/>
              </a:rPr>
              <a:t>springSecurityFilterChain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filter-name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500380" marR="5080" indent="-243840">
              <a:lnSpc>
                <a:spcPct val="136300"/>
              </a:lnSpc>
              <a:spcBef>
                <a:spcPts val="1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filter-class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 </a:t>
            </a:r>
            <a:r>
              <a:rPr sz="1600" spc="-10" dirty="0">
                <a:latin typeface="Courier New"/>
                <a:cs typeface="Courier New"/>
              </a:rPr>
              <a:t>org.springframework.web.filter.</a:t>
            </a:r>
            <a:r>
              <a:rPr sz="1600" b="1" spc="-10" dirty="0">
                <a:latin typeface="Courier New"/>
                <a:cs typeface="Courier New"/>
              </a:rPr>
              <a:t>DelegatingFilterProxy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filter-class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filter-mapping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filter-name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sz="1600" spc="-10" dirty="0">
                <a:latin typeface="Courier New"/>
                <a:cs typeface="Courier New"/>
              </a:rPr>
              <a:t>springSecurityFilterChain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filter-name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url-pattern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r>
              <a:rPr sz="1600" spc="-10" dirty="0">
                <a:latin typeface="Courier New"/>
                <a:cs typeface="Courier New"/>
              </a:rPr>
              <a:t>/*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url-pattern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filter-mapping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444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Filter</a:t>
            </a:r>
            <a:r>
              <a:rPr spc="-20" dirty="0"/>
              <a:t> </a:t>
            </a:r>
            <a:r>
              <a:rPr spc="-10" dirty="0"/>
              <a:t>chain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ED8C6E-0E3C-5F49-9A3C-FD24789744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12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1600200"/>
            <a:ext cx="5376672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209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Filter</a:t>
            </a:r>
            <a:r>
              <a:rPr spc="65" dirty="0"/>
              <a:t> </a:t>
            </a:r>
            <a:r>
              <a:rPr dirty="0"/>
              <a:t>chain</a:t>
            </a:r>
            <a:r>
              <a:rPr spc="65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 marR="5080" indent="-732155">
              <a:lnSpc>
                <a:spcPct val="126200"/>
              </a:lnSpc>
              <a:spcBef>
                <a:spcPts val="10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bean</a:t>
            </a:r>
            <a:r>
              <a:rPr spc="-50" dirty="0"/>
              <a:t> </a:t>
            </a:r>
            <a:r>
              <a:rPr spc="-10" dirty="0">
                <a:solidFill>
                  <a:srgbClr val="7E007E"/>
                </a:solidFill>
              </a:rPr>
              <a:t>id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springSecurityFilterChain</a:t>
            </a:r>
            <a:r>
              <a:rPr spc="-10" dirty="0">
                <a:solidFill>
                  <a:srgbClr val="2A00FF"/>
                </a:solidFill>
              </a:rPr>
              <a:t>" </a:t>
            </a:r>
            <a:r>
              <a:rPr spc="-10" dirty="0">
                <a:solidFill>
                  <a:srgbClr val="7E007E"/>
                </a:solidFill>
              </a:rPr>
              <a:t>class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"org.springframework.security.web.FilterChainProxy"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339725">
              <a:lnSpc>
                <a:spcPct val="100000"/>
              </a:lnSpc>
              <a:spcBef>
                <a:spcPts val="505"/>
              </a:spcBef>
            </a:pPr>
            <a:r>
              <a:rPr spc="-20" dirty="0">
                <a:solidFill>
                  <a:srgbClr val="008080"/>
                </a:solidFill>
              </a:rPr>
              <a:t>&lt;</a:t>
            </a:r>
            <a:r>
              <a:rPr spc="-20" dirty="0"/>
              <a:t>sec:filter-</a:t>
            </a:r>
            <a:r>
              <a:rPr spc="-10" dirty="0"/>
              <a:t>chain-</a:t>
            </a:r>
            <a:r>
              <a:rPr dirty="0"/>
              <a:t>map</a:t>
            </a:r>
            <a:r>
              <a:rPr spc="114" dirty="0"/>
              <a:t> </a:t>
            </a:r>
            <a:r>
              <a:rPr spc="-10" dirty="0">
                <a:solidFill>
                  <a:srgbClr val="7E007E"/>
                </a:solidFill>
              </a:rPr>
              <a:t>path-type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"ant"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583565">
              <a:lnSpc>
                <a:spcPct val="100000"/>
              </a:lnSpc>
              <a:spcBef>
                <a:spcPts val="520"/>
              </a:spcBef>
            </a:pPr>
            <a:r>
              <a:rPr spc="-10" dirty="0">
                <a:solidFill>
                  <a:srgbClr val="008080"/>
                </a:solidFill>
              </a:rPr>
              <a:t>&lt;</a:t>
            </a:r>
            <a:r>
              <a:rPr spc="-10" dirty="0"/>
              <a:t>sec:filter-</a:t>
            </a:r>
            <a:r>
              <a:rPr dirty="0"/>
              <a:t>chain</a:t>
            </a:r>
            <a:r>
              <a:rPr spc="-105" dirty="0"/>
              <a:t> </a:t>
            </a:r>
            <a:r>
              <a:rPr dirty="0">
                <a:solidFill>
                  <a:srgbClr val="7E007E"/>
                </a:solidFill>
              </a:rPr>
              <a:t>pattern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"/login.do*"</a:t>
            </a:r>
            <a:r>
              <a:rPr spc="-9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filters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"none"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583565">
              <a:lnSpc>
                <a:spcPct val="100000"/>
              </a:lnSpc>
              <a:spcBef>
                <a:spcPts val="500"/>
              </a:spcBef>
            </a:pPr>
            <a:r>
              <a:rPr spc="-10" dirty="0">
                <a:solidFill>
                  <a:srgbClr val="008080"/>
                </a:solidFill>
              </a:rPr>
              <a:t>&lt;</a:t>
            </a:r>
            <a:r>
              <a:rPr spc="-10" dirty="0"/>
              <a:t>sec:filter-</a:t>
            </a:r>
            <a:r>
              <a:rPr dirty="0"/>
              <a:t>chain</a:t>
            </a:r>
            <a:r>
              <a:rPr spc="-25" dirty="0"/>
              <a:t> </a:t>
            </a:r>
            <a:r>
              <a:rPr spc="-10" dirty="0">
                <a:solidFill>
                  <a:srgbClr val="7E007E"/>
                </a:solidFill>
              </a:rPr>
              <a:t>pattern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"/**.do*"</a:t>
            </a:r>
          </a:p>
          <a:p>
            <a:pPr marL="2783205">
              <a:lnSpc>
                <a:spcPct val="100000"/>
              </a:lnSpc>
              <a:spcBef>
                <a:spcPts val="505"/>
              </a:spcBef>
            </a:pPr>
            <a:r>
              <a:rPr spc="-10" dirty="0">
                <a:solidFill>
                  <a:srgbClr val="7E007E"/>
                </a:solidFill>
              </a:rPr>
              <a:t>filters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</a:p>
          <a:p>
            <a:pPr marL="3028315" marR="370840">
              <a:lnSpc>
                <a:spcPct val="126400"/>
              </a:lnSpc>
              <a:spcBef>
                <a:spcPts val="10"/>
              </a:spcBef>
            </a:pPr>
            <a:r>
              <a:rPr spc="-10" dirty="0">
                <a:solidFill>
                  <a:srgbClr val="2A00FF"/>
                </a:solidFill>
              </a:rPr>
              <a:t>securityContextPersistenceFilter, logoutFilter, usernamePasswordAuthenticationFilter, rememberMeAuthenticationFilter, exceptionTranslationFilter, </a:t>
            </a:r>
            <a:r>
              <a:rPr dirty="0">
                <a:solidFill>
                  <a:srgbClr val="2A00FF"/>
                </a:solidFill>
              </a:rPr>
              <a:t>filterSecurityInterceptor"</a:t>
            </a:r>
            <a:r>
              <a:rPr spc="-235" dirty="0">
                <a:solidFill>
                  <a:srgbClr val="2A00FF"/>
                </a:solidFill>
              </a:rPr>
              <a:t> </a:t>
            </a:r>
            <a:r>
              <a:rPr spc="-25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52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sec:filter-chain-</a:t>
            </a:r>
            <a:r>
              <a:rPr spc="-20" dirty="0"/>
              <a:t>map</a:t>
            </a:r>
            <a:r>
              <a:rPr spc="-2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525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bean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54311-282A-C047-A3D7-C268DBC2B8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13</a:t>
            </a:fld>
            <a:endParaRPr lang="en-V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524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35" dirty="0"/>
              <a:t> </a:t>
            </a:r>
            <a:r>
              <a:rPr spc="-10" dirty="0"/>
              <a:t>filters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23754-1555-C547-A41D-DF589B0B41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14</a:t>
            </a:fld>
            <a:endParaRPr lang="en-VN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6425" y="1593850"/>
          <a:ext cx="8467725" cy="376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8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Filter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Description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ChannelProcessingFilter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Tw Cen MT"/>
                          <a:cs typeface="Tw Cen MT"/>
                        </a:rPr>
                        <a:t>ensures</a:t>
                      </a:r>
                      <a:r>
                        <a:rPr sz="15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that</a:t>
                      </a:r>
                      <a:r>
                        <a:rPr sz="1500" spc="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request</a:t>
                      </a:r>
                      <a:r>
                        <a:rPr sz="15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is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being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sent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over</a:t>
                      </a:r>
                      <a:r>
                        <a:rPr sz="15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HTTP</a:t>
                      </a:r>
                      <a:r>
                        <a:rPr sz="15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or 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HTTPS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SecurityContextPersistentFilter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435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dirty="0">
                          <a:latin typeface="Tw Cen MT"/>
                          <a:cs typeface="Tw Cen MT"/>
                        </a:rPr>
                        <a:t>Populates</a:t>
                      </a:r>
                      <a:r>
                        <a:rPr sz="15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security</a:t>
                      </a:r>
                      <a:r>
                        <a:rPr sz="15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context</a:t>
                      </a:r>
                      <a:r>
                        <a:rPr sz="15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using</a:t>
                      </a:r>
                      <a:r>
                        <a:rPr sz="15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information</a:t>
                      </a:r>
                      <a:r>
                        <a:rPr sz="15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obtained</a:t>
                      </a:r>
                      <a:r>
                        <a:rPr sz="15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from</a:t>
                      </a:r>
                      <a:r>
                        <a:rPr sz="15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spc="-25" dirty="0">
                          <a:latin typeface="Tw Cen MT"/>
                          <a:cs typeface="Tw Cen MT"/>
                        </a:rPr>
                        <a:t>the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repository</a:t>
                      </a:r>
                      <a:r>
                        <a:rPr sz="15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(http</a:t>
                      </a:r>
                      <a:r>
                        <a:rPr sz="1500" spc="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session)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LogoutFilter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dirty="0">
                          <a:latin typeface="Tw Cen MT"/>
                          <a:cs typeface="Tw Cen MT"/>
                        </a:rPr>
                        <a:t>Used</a:t>
                      </a:r>
                      <a:r>
                        <a:rPr sz="15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500" spc="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log</a:t>
                      </a:r>
                      <a:r>
                        <a:rPr sz="15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user out</a:t>
                      </a:r>
                      <a:r>
                        <a:rPr sz="1500" spc="-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of</a:t>
                      </a:r>
                      <a:r>
                        <a:rPr sz="1500" spc="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the 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application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UsernamePasswordAuthenticationFilter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Accepts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6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user’s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and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credentials</a:t>
                      </a:r>
                      <a:r>
                        <a:rPr sz="16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and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attempts</a:t>
                      </a:r>
                      <a:r>
                        <a:rPr sz="16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to</a:t>
                      </a:r>
                      <a:endParaRPr sz="1600">
                        <a:latin typeface="Tw Cen MT"/>
                        <a:cs typeface="Tw Cen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authenticate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6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user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BasicAuthenticationFilter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819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Attempts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authenticate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600" spc="-6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user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by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processing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HTTP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Basic authentication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ExceptionTranslationFilter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9767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Handles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any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AccessDeniedException 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or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AuthenticationException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FilterSecurityInterceptor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Decides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whether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or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not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allow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600" spc="-4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secured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resource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88340" y="5432247"/>
            <a:ext cx="6956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2"/>
              </a:rPr>
              <a:t>http://static.springsource.org/spring-security/site/docs/3.0.x/reference/ns-</a:t>
            </a:r>
            <a:r>
              <a:rPr sz="1800" spc="-10" dirty="0">
                <a:solidFill>
                  <a:srgbClr val="E68200"/>
                </a:solidFill>
                <a:latin typeface="Tw Cen MT"/>
                <a:cs typeface="Tw Cen MT"/>
              </a:rPr>
              <a:t> </a:t>
            </a:r>
            <a:r>
              <a:rPr sz="18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2"/>
              </a:rPr>
              <a:t>config.html#ns-</a:t>
            </a:r>
            <a:r>
              <a:rPr sz="1800" u="sng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2"/>
              </a:rPr>
              <a:t>custom-</a:t>
            </a:r>
            <a:r>
              <a:rPr sz="18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2"/>
              </a:rPr>
              <a:t>filters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spc="-10" dirty="0">
                <a:solidFill>
                  <a:srgbClr val="FFFFFF"/>
                </a:solidFill>
              </a:rPr>
              <a:t>Authentication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FAE27-5E87-524A-92F4-32FC0FC25D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15</a:t>
            </a:fld>
            <a:endParaRPr lang="en-V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0177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85" dirty="0"/>
              <a:t> </a:t>
            </a:r>
            <a:r>
              <a:rPr spc="-10" dirty="0"/>
              <a:t>variants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C666E-EF6D-814D-905D-3351A943D9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2851785" cy="21488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credential-</a:t>
            </a:r>
            <a:r>
              <a:rPr sz="2900" spc="-10" dirty="0">
                <a:latin typeface="Tw Cen MT"/>
                <a:cs typeface="Tw Cen MT"/>
              </a:rPr>
              <a:t>based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5" dirty="0">
                <a:latin typeface="Tw Cen MT"/>
                <a:cs typeface="Tw Cen MT"/>
              </a:rPr>
              <a:t>two-</a:t>
            </a:r>
            <a:r>
              <a:rPr sz="2900" spc="-10" dirty="0">
                <a:latin typeface="Tw Cen MT"/>
                <a:cs typeface="Tw Cen MT"/>
              </a:rPr>
              <a:t>factor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hardware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other…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833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75" dirty="0"/>
              <a:t> </a:t>
            </a:r>
            <a:r>
              <a:rPr spc="-10" dirty="0"/>
              <a:t>mechanisms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E6F1-DD94-6745-92ED-CDFF8C31FA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1222375" cy="26797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basic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form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x.509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JAAS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etc.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9574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80" dirty="0"/>
              <a:t> </a:t>
            </a:r>
            <a:r>
              <a:rPr spc="-10" dirty="0"/>
              <a:t>storage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BA11-C925-9545-9BE7-371FDCB6D4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18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2515235" cy="21488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RDMBS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LDAP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custom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storage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etc.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28117"/>
            <a:ext cx="3045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Fundamentals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836FB-2EE3-4147-93CC-A57BBAFDDF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19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592664" y="1735454"/>
            <a:ext cx="1634489" cy="4377690"/>
          </a:xfrm>
          <a:prstGeom prst="rect">
            <a:avLst/>
          </a:prstGeom>
          <a:solidFill>
            <a:srgbClr val="70685A"/>
          </a:solidFill>
          <a:ln w="16891">
            <a:solidFill>
              <a:srgbClr val="70685A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53670" marR="629920">
              <a:lnSpc>
                <a:spcPts val="3860"/>
              </a:lnSpc>
              <a:spcBef>
                <a:spcPts val="19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Filter Manager</a:t>
            </a:r>
            <a:endParaRPr sz="1800">
              <a:latin typeface="Tw Cen MT"/>
              <a:cs typeface="Tw Cen MT"/>
            </a:endParaRPr>
          </a:p>
          <a:p>
            <a:pPr marL="153670">
              <a:lnSpc>
                <a:spcPct val="100000"/>
              </a:lnSpc>
              <a:spcBef>
                <a:spcPts val="129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Provider</a:t>
            </a:r>
            <a:endParaRPr sz="1800">
              <a:latin typeface="Tw Cen MT"/>
              <a:cs typeface="Tw Cen MT"/>
            </a:endParaRPr>
          </a:p>
          <a:p>
            <a:pPr marL="153670" marR="203200">
              <a:lnSpc>
                <a:spcPct val="178400"/>
              </a:lnSpc>
              <a:spcBef>
                <a:spcPts val="1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Authentication UserDetails</a:t>
            </a:r>
            <a:endParaRPr sz="1800">
              <a:latin typeface="Tw Cen MT"/>
              <a:cs typeface="Tw Cen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245" y="1802926"/>
            <a:ext cx="6124022" cy="4305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3649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Application</a:t>
            </a:r>
            <a:r>
              <a:rPr spc="-5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716B-3AA5-7F41-899E-BCD79E1E90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612138"/>
            <a:ext cx="7853680" cy="1352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Security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is arguably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one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7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most </a:t>
            </a:r>
            <a:r>
              <a:rPr sz="2900" spc="-10" dirty="0">
                <a:latin typeface="Tw Cen MT"/>
                <a:cs typeface="Tw Cen MT"/>
              </a:rPr>
              <a:t>critical </a:t>
            </a:r>
            <a:r>
              <a:rPr sz="2900" dirty="0">
                <a:latin typeface="Tw Cen MT"/>
                <a:cs typeface="Tw Cen MT"/>
              </a:rPr>
              <a:t>architectural</a:t>
            </a:r>
            <a:r>
              <a:rPr sz="2900" spc="-5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components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6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any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application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written </a:t>
            </a:r>
            <a:r>
              <a:rPr sz="2900" dirty="0">
                <a:latin typeface="Tw Cen MT"/>
                <a:cs typeface="Tw Cen MT"/>
              </a:rPr>
              <a:t>in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21st</a:t>
            </a:r>
            <a:r>
              <a:rPr sz="2900" spc="-10" dirty="0">
                <a:latin typeface="Tw Cen MT"/>
                <a:cs typeface="Tw Cen MT"/>
              </a:rPr>
              <a:t> century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432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HTML</a:t>
            </a:r>
            <a:r>
              <a:rPr spc="-20" dirty="0"/>
              <a:t> form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3469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7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form</a:t>
            </a:r>
            <a:r>
              <a:rPr spc="-5" dirty="0"/>
              <a:t> </a:t>
            </a:r>
            <a:r>
              <a:rPr spc="-10" dirty="0">
                <a:solidFill>
                  <a:srgbClr val="7E007E"/>
                </a:solidFill>
              </a:rPr>
              <a:t>action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j_spring_security_check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method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"post"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span</a:t>
            </a:r>
            <a:r>
              <a:rPr dirty="0">
                <a:solidFill>
                  <a:srgbClr val="008080"/>
                </a:solidFill>
              </a:rPr>
              <a:t>&gt;</a:t>
            </a:r>
            <a:r>
              <a:rPr dirty="0">
                <a:solidFill>
                  <a:srgbClr val="000000"/>
                </a:solidFill>
              </a:rPr>
              <a:t>Login:</a:t>
            </a:r>
            <a:r>
              <a:rPr dirty="0">
                <a:solidFill>
                  <a:srgbClr val="008080"/>
                </a:solidFill>
              </a:rPr>
              <a:t>&lt;/</a:t>
            </a:r>
            <a:r>
              <a:rPr dirty="0"/>
              <a:t>span</a:t>
            </a:r>
            <a:r>
              <a:rPr dirty="0">
                <a:solidFill>
                  <a:srgbClr val="008080"/>
                </a:solidFill>
              </a:rPr>
              <a:t>&gt;&lt;</a:t>
            </a:r>
            <a:r>
              <a:rPr dirty="0"/>
              <a:t>input</a:t>
            </a:r>
            <a:r>
              <a:rPr spc="-160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b="1" dirty="0">
                <a:solidFill>
                  <a:srgbClr val="2A00FF"/>
                </a:solidFill>
                <a:latin typeface="Courier New"/>
                <a:cs typeface="Courier New"/>
              </a:rPr>
              <a:t>login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spc="-15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type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"text"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span</a:t>
            </a:r>
            <a:r>
              <a:rPr dirty="0">
                <a:solidFill>
                  <a:srgbClr val="008080"/>
                </a:solidFill>
              </a:rPr>
              <a:t>&gt;</a:t>
            </a:r>
            <a:r>
              <a:rPr dirty="0">
                <a:solidFill>
                  <a:srgbClr val="000000"/>
                </a:solidFill>
              </a:rPr>
              <a:t>Password:</a:t>
            </a:r>
            <a:r>
              <a:rPr dirty="0">
                <a:solidFill>
                  <a:srgbClr val="008080"/>
                </a:solidFill>
              </a:rPr>
              <a:t>&lt;/</a:t>
            </a:r>
            <a:r>
              <a:rPr dirty="0"/>
              <a:t>span</a:t>
            </a:r>
            <a:r>
              <a:rPr dirty="0">
                <a:solidFill>
                  <a:srgbClr val="008080"/>
                </a:solidFill>
              </a:rPr>
              <a:t>&gt;&lt;</a:t>
            </a:r>
            <a:r>
              <a:rPr dirty="0"/>
              <a:t>input</a:t>
            </a:r>
            <a:r>
              <a:rPr spc="-175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b="1" dirty="0">
                <a:solidFill>
                  <a:srgbClr val="2A00FF"/>
                </a:solidFill>
                <a:latin typeface="Courier New"/>
                <a:cs typeface="Courier New"/>
              </a:rPr>
              <a:t>password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spc="-18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type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"password"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71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input</a:t>
            </a:r>
            <a:r>
              <a:rPr spc="-105" dirty="0"/>
              <a:t> </a:t>
            </a:r>
            <a:r>
              <a:rPr dirty="0">
                <a:solidFill>
                  <a:srgbClr val="7E007E"/>
                </a:solidFill>
              </a:rPr>
              <a:t>type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"submit"</a:t>
            </a:r>
            <a:r>
              <a:rPr spc="-9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value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"Login"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72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form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B94C7-4DB4-B448-946E-A6809E9690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20</a:t>
            </a:fld>
            <a:endParaRPr lang="en-V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737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Username-password</a:t>
            </a:r>
            <a:r>
              <a:rPr spc="-114" dirty="0"/>
              <a:t> </a:t>
            </a:r>
            <a:r>
              <a:rPr spc="-10" dirty="0"/>
              <a:t>filter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F0B97-73EF-A542-9C14-74F81BB003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34413"/>
            <a:ext cx="7821295" cy="402717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"..."</a:t>
            </a:r>
            <a:r>
              <a:rPr sz="1200" spc="1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800" spc="-10" dirty="0">
                <a:solidFill>
                  <a:srgbClr val="2A00FF"/>
                </a:solidFill>
                <a:latin typeface="Courier New"/>
                <a:cs typeface="Courier New"/>
              </a:rPr>
              <a:t>...security.web.authentication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.</a:t>
            </a:r>
            <a:r>
              <a:rPr sz="1200" b="1" spc="-10" dirty="0">
                <a:solidFill>
                  <a:srgbClr val="2A00FF"/>
                </a:solidFill>
                <a:latin typeface="Courier New"/>
                <a:cs typeface="Courier New"/>
              </a:rPr>
              <a:t>UsernamePasswordAuthenticationFilter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2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"authenticationManager"</a:t>
            </a:r>
            <a:r>
              <a:rPr sz="1200" spc="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"authenticationManager"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2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b="1" dirty="0">
                <a:solidFill>
                  <a:srgbClr val="2A00FF"/>
                </a:solidFill>
                <a:latin typeface="Courier New"/>
                <a:cs typeface="Courier New"/>
              </a:rPr>
              <a:t>filterProcessesUrl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"/</a:t>
            </a:r>
            <a:r>
              <a:rPr sz="1200" b="1" spc="-10" dirty="0">
                <a:solidFill>
                  <a:srgbClr val="2A00FF"/>
                </a:solidFill>
                <a:latin typeface="Courier New"/>
                <a:cs typeface="Courier New"/>
              </a:rPr>
              <a:t>j_spring_security_check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b="1" dirty="0">
                <a:solidFill>
                  <a:srgbClr val="2A00FF"/>
                </a:solidFill>
                <a:latin typeface="Courier New"/>
                <a:cs typeface="Courier New"/>
              </a:rPr>
              <a:t>usernameParameter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b="1" spc="-10" dirty="0">
                <a:solidFill>
                  <a:srgbClr val="2A00FF"/>
                </a:solidFill>
                <a:latin typeface="Courier New"/>
                <a:cs typeface="Courier New"/>
              </a:rPr>
              <a:t>login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b="1" dirty="0">
                <a:solidFill>
                  <a:srgbClr val="2A00FF"/>
                </a:solidFill>
                <a:latin typeface="Courier New"/>
                <a:cs typeface="Courier New"/>
              </a:rPr>
              <a:t>passwordParameter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b="1" spc="-10" dirty="0">
                <a:solidFill>
                  <a:srgbClr val="2A00FF"/>
                </a:solidFill>
                <a:latin typeface="Courier New"/>
                <a:cs typeface="Courier New"/>
              </a:rPr>
              <a:t>password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"authenticationSuccessHandler"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800" spc="-10" dirty="0">
                <a:solidFill>
                  <a:srgbClr val="2A00FF"/>
                </a:solidFill>
                <a:latin typeface="Courier New"/>
                <a:cs typeface="Courier New"/>
              </a:rPr>
              <a:t>...security.web.authentication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.SavedRequestAwareAuthenticationSuccessHandler"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"defaultTargetUrl"</a:t>
            </a:r>
            <a:r>
              <a:rPr sz="1200" spc="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"/index.do"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  <a:spcBef>
                <a:spcPts val="405"/>
              </a:spcBef>
            </a:pP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2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09"/>
              </a:spcBef>
            </a:pP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2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"authenticationFailureHandler"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37973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2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"...</a:t>
            </a:r>
            <a:r>
              <a:rPr sz="800" spc="-10" dirty="0">
                <a:solidFill>
                  <a:srgbClr val="2A00FF"/>
                </a:solidFill>
                <a:latin typeface="Courier New"/>
                <a:cs typeface="Courier New"/>
              </a:rPr>
              <a:t>security.web.authentication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.SimpleUrlAuthenticationFailureHandler"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L="56451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"defaultFailureUrl"</a:t>
            </a:r>
            <a:r>
              <a:rPr sz="1200" spc="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"/login.do"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6407785" algn="ctr">
              <a:lnSpc>
                <a:spcPct val="100000"/>
              </a:lnSpc>
              <a:spcBef>
                <a:spcPts val="420"/>
              </a:spcBef>
            </a:pP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2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R="6410325" algn="ctr">
              <a:lnSpc>
                <a:spcPct val="100000"/>
              </a:lnSpc>
              <a:spcBef>
                <a:spcPts val="405"/>
              </a:spcBef>
            </a:pP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2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  <a:p>
            <a:pPr marR="1803400" algn="ctr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2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200" spc="-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2A00FF"/>
                </a:solidFill>
                <a:latin typeface="Courier New"/>
                <a:cs typeface="Courier New"/>
              </a:rPr>
              <a:t>"rememberMeServices"</a:t>
            </a:r>
            <a:r>
              <a:rPr sz="1200" spc="2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200" spc="-10" dirty="0">
                <a:latin typeface="Courier New"/>
                <a:cs typeface="Courier New"/>
              </a:rPr>
              <a:t>=</a:t>
            </a:r>
            <a:r>
              <a:rPr sz="1200" spc="-10" dirty="0">
                <a:solidFill>
                  <a:srgbClr val="2A00FF"/>
                </a:solidFill>
                <a:latin typeface="Courier New"/>
                <a:cs typeface="Courier New"/>
              </a:rPr>
              <a:t>"rememberMeService"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200">
              <a:latin typeface="Courier New"/>
              <a:cs typeface="Courier New"/>
            </a:endParaRPr>
          </a:p>
          <a:p>
            <a:pPr marR="7143750" algn="ctr">
              <a:lnSpc>
                <a:spcPct val="100000"/>
              </a:lnSpc>
              <a:spcBef>
                <a:spcPts val="420"/>
              </a:spcBef>
            </a:pP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2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2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208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Core</a:t>
            </a:r>
            <a:r>
              <a:rPr spc="-35" dirty="0"/>
              <a:t> </a:t>
            </a:r>
            <a:r>
              <a:rPr dirty="0"/>
              <a:t>authentication</a:t>
            </a:r>
            <a:r>
              <a:rPr spc="-50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7AB55-B0C5-6C49-B417-311DD47BA8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22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6753859" cy="40392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AuthenticationManager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handles</a:t>
            </a:r>
            <a:r>
              <a:rPr sz="2600" spc="-4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authentication</a:t>
            </a:r>
            <a:r>
              <a:rPr sz="2600" spc="-4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requests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AuthenticationProvider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performs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authentication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UserDetailsService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responsible</a:t>
            </a:r>
            <a:r>
              <a:rPr sz="2600" spc="-5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for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returning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an</a:t>
            </a:r>
            <a:r>
              <a:rPr sz="2600" spc="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UserDetails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object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UerDetails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provides</a:t>
            </a:r>
            <a:r>
              <a:rPr sz="2600" spc="-5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the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core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user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information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80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AuthenticationManager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29C4-A1A1-8F4B-BBB0-0BEA00A459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7964805" cy="33534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11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AuthenticationManager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/*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Attempts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to</a:t>
            </a:r>
            <a:r>
              <a:rPr sz="1600" spc="-5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authenticate</a:t>
            </a:r>
            <a:r>
              <a:rPr sz="1600"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passed</a:t>
            </a:r>
            <a:r>
              <a:rPr sz="1600" b="1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3EBE"/>
                </a:solidFill>
                <a:latin typeface="Courier New"/>
                <a:cs typeface="Courier New"/>
              </a:rPr>
              <a:t>Authentication</a:t>
            </a:r>
            <a:r>
              <a:rPr sz="1600" b="1" spc="-40" dirty="0">
                <a:solidFill>
                  <a:srgbClr val="3E3EB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710"/>
              </a:spcBef>
              <a:buChar char="*"/>
              <a:tabLst>
                <a:tab pos="622935" algn="l"/>
              </a:tabLst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returning</a:t>
            </a:r>
            <a:r>
              <a:rPr sz="1600" spc="-7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fully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populated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spc="-2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(including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695"/>
              </a:spcBef>
              <a:buChar char="*"/>
              <a:tabLst>
                <a:tab pos="622935" algn="l"/>
              </a:tabLst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granted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authorities)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successful.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@param</a:t>
            </a:r>
            <a:r>
              <a:rPr sz="1600" b="1" spc="-7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spc="-9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b="1" spc="-8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request</a:t>
            </a:r>
            <a:r>
              <a:rPr sz="1600" b="1" spc="-9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710"/>
              </a:spcBef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@return</a:t>
            </a:r>
            <a:r>
              <a:rPr sz="1600" b="1" spc="-60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r>
              <a:rPr sz="1600" spc="-7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fully</a:t>
            </a:r>
            <a:r>
              <a:rPr sz="1600" b="1" spc="-8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authenticated</a:t>
            </a:r>
            <a:r>
              <a:rPr sz="1600" b="1" spc="-8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sz="1600" b="1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including</a:t>
            </a:r>
            <a:r>
              <a:rPr sz="1600" spc="-7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credentials</a:t>
            </a:r>
            <a:endParaRPr sz="1600">
              <a:latin typeface="Courier New"/>
              <a:cs typeface="Courier New"/>
            </a:endParaRPr>
          </a:p>
          <a:p>
            <a:pPr marL="256540" marR="246379" indent="121920">
              <a:lnSpc>
                <a:spcPct val="136300"/>
              </a:lnSpc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@throws</a:t>
            </a:r>
            <a:r>
              <a:rPr sz="1600" b="1" spc="-8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Exception</a:t>
            </a:r>
            <a:r>
              <a:rPr sz="1600" b="1" spc="-8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sz="1600" b="1" spc="-10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fails</a:t>
            </a:r>
            <a:r>
              <a:rPr sz="1600" b="1" spc="-8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3E5FBE"/>
                </a:solidFill>
                <a:latin typeface="Courier New"/>
                <a:cs typeface="Courier New"/>
              </a:rPr>
              <a:t>*/ </a:t>
            </a:r>
            <a:r>
              <a:rPr sz="1600" dirty="0">
                <a:latin typeface="Courier New"/>
                <a:cs typeface="Courier New"/>
              </a:rPr>
              <a:t>Authentication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authenticate(Authentication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authentication)</a:t>
            </a:r>
            <a:endParaRPr sz="16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throws</a:t>
            </a:r>
            <a:r>
              <a:rPr sz="1600" b="1" spc="-5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AuthenticationException;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9999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AuthenticationProvider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27354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800"/>
              </a:spcBef>
            </a:pPr>
            <a:r>
              <a:rPr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b="1" spc="-11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b="1" spc="-11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0000"/>
                </a:solidFill>
              </a:rPr>
              <a:t>AuthenticationProvider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{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3E5FBE"/>
                </a:solidFill>
              </a:rPr>
              <a:t>/*</a:t>
            </a:r>
            <a:r>
              <a:rPr spc="-50" dirty="0">
                <a:solidFill>
                  <a:srgbClr val="3E5FBE"/>
                </a:solidFill>
              </a:rPr>
              <a:t> </a:t>
            </a:r>
            <a:r>
              <a:rPr dirty="0">
                <a:solidFill>
                  <a:srgbClr val="3E5FBE"/>
                </a:solidFill>
              </a:rPr>
              <a:t>Performs</a:t>
            </a:r>
            <a:r>
              <a:rPr spc="-45" dirty="0">
                <a:solidFill>
                  <a:srgbClr val="3E5FBE"/>
                </a:solidFill>
              </a:rPr>
              <a:t> </a:t>
            </a:r>
            <a:r>
              <a:rPr spc="-10" dirty="0">
                <a:solidFill>
                  <a:srgbClr val="3E5FBE"/>
                </a:solidFill>
              </a:rPr>
              <a:t>authentication.</a:t>
            </a:r>
          </a:p>
          <a:p>
            <a:pPr marL="705485" indent="-244475">
              <a:lnSpc>
                <a:spcPct val="100000"/>
              </a:lnSpc>
              <a:spcBef>
                <a:spcPts val="710"/>
              </a:spcBef>
              <a:buClr>
                <a:srgbClr val="3E5FBE"/>
              </a:buClr>
              <a:buFont typeface="Courier New"/>
              <a:buChar char="*"/>
              <a:tabLst>
                <a:tab pos="706755" algn="l"/>
              </a:tabLst>
            </a:pPr>
            <a:r>
              <a:rPr b="1" dirty="0">
                <a:solidFill>
                  <a:srgbClr val="7E9FBE"/>
                </a:solidFill>
                <a:latin typeface="Courier New"/>
                <a:cs typeface="Courier New"/>
              </a:rPr>
              <a:t>@param</a:t>
            </a:r>
            <a:r>
              <a:rPr b="1" spc="-7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authentication</a:t>
            </a:r>
            <a:r>
              <a:rPr spc="-90" dirty="0">
                <a:solidFill>
                  <a:srgbClr val="3E5FBE"/>
                </a:solidFill>
              </a:rPr>
              <a:t> </a:t>
            </a:r>
            <a:r>
              <a:rPr dirty="0">
                <a:solidFill>
                  <a:srgbClr val="3E5FBE"/>
                </a:solidFill>
              </a:rPr>
              <a:t>the</a:t>
            </a:r>
            <a:r>
              <a:rPr spc="-65" dirty="0">
                <a:solidFill>
                  <a:srgbClr val="3E5FBE"/>
                </a:solidFill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b="1" spc="-8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request</a:t>
            </a:r>
            <a:r>
              <a:rPr b="1" spc="-9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spc="-10" dirty="0">
                <a:solidFill>
                  <a:srgbClr val="3E5FBE"/>
                </a:solidFill>
              </a:rPr>
              <a:t>.</a:t>
            </a:r>
          </a:p>
          <a:p>
            <a:pPr marL="705485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706755" algn="l"/>
              </a:tabLst>
            </a:pPr>
            <a:r>
              <a:rPr b="1" dirty="0">
                <a:solidFill>
                  <a:srgbClr val="7E9FBE"/>
                </a:solidFill>
                <a:latin typeface="Courier New"/>
                <a:cs typeface="Courier New"/>
              </a:rPr>
              <a:t>@return</a:t>
            </a:r>
            <a:r>
              <a:rPr b="1" spc="-5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a</a:t>
            </a:r>
            <a:r>
              <a:rPr spc="-60" dirty="0">
                <a:solidFill>
                  <a:srgbClr val="3E5FBE"/>
                </a:solidFill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fully</a:t>
            </a:r>
            <a:r>
              <a:rPr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authenticated</a:t>
            </a:r>
            <a:r>
              <a:rPr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b="1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including</a:t>
            </a:r>
            <a:r>
              <a:rPr spc="-65" dirty="0">
                <a:solidFill>
                  <a:srgbClr val="3E5FBE"/>
                </a:solidFill>
              </a:rPr>
              <a:t> </a:t>
            </a:r>
            <a:r>
              <a:rPr spc="-10" dirty="0">
                <a:solidFill>
                  <a:srgbClr val="3E5FBE"/>
                </a:solidFill>
              </a:rPr>
              <a:t>credentials.</a:t>
            </a:r>
          </a:p>
          <a:p>
            <a:pPr marL="705485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706755" algn="l"/>
              </a:tabLst>
            </a:pPr>
            <a:r>
              <a:rPr b="1" dirty="0">
                <a:solidFill>
                  <a:srgbClr val="7E9FBE"/>
                </a:solidFill>
                <a:latin typeface="Courier New"/>
                <a:cs typeface="Courier New"/>
              </a:rPr>
              <a:t>@throws</a:t>
            </a:r>
            <a:r>
              <a:rPr b="1" spc="-100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Authentication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Exception</a:t>
            </a:r>
            <a:r>
              <a:rPr b="1" spc="-9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b="1" spc="-11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authentication</a:t>
            </a:r>
            <a:r>
              <a:rPr spc="-85" dirty="0">
                <a:solidFill>
                  <a:srgbClr val="3E5FBE"/>
                </a:solidFill>
              </a:rPr>
              <a:t> </a:t>
            </a:r>
            <a:r>
              <a:rPr b="1" spc="-10" dirty="0">
                <a:solidFill>
                  <a:srgbClr val="3E5FBE"/>
                </a:solidFill>
                <a:latin typeface="Courier New"/>
                <a:cs typeface="Courier New"/>
              </a:rPr>
              <a:t>fails</a:t>
            </a:r>
            <a:r>
              <a:rPr spc="-10" dirty="0">
                <a:solidFill>
                  <a:srgbClr val="3E5FBE"/>
                </a:solidFill>
              </a:rPr>
              <a:t>.*/</a:t>
            </a:r>
          </a:p>
          <a:p>
            <a:pPr marL="339725">
              <a:lnSpc>
                <a:spcPct val="100000"/>
              </a:lnSpc>
              <a:spcBef>
                <a:spcPts val="710"/>
              </a:spcBef>
            </a:pPr>
            <a:r>
              <a:rPr dirty="0">
                <a:solidFill>
                  <a:srgbClr val="000000"/>
                </a:solidFill>
              </a:rPr>
              <a:t>Authentication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authenticate(Authentication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authentication)</a:t>
            </a:r>
          </a:p>
          <a:p>
            <a:pPr marL="1010285">
              <a:lnSpc>
                <a:spcPct val="100000"/>
              </a:lnSpc>
              <a:spcBef>
                <a:spcPts val="700"/>
              </a:spcBef>
            </a:pPr>
            <a:r>
              <a:rPr b="1" dirty="0">
                <a:solidFill>
                  <a:srgbClr val="7E0054"/>
                </a:solidFill>
                <a:latin typeface="Courier New"/>
                <a:cs typeface="Courier New"/>
              </a:rPr>
              <a:t>throws</a:t>
            </a:r>
            <a:r>
              <a:rPr b="1" spc="-5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000000"/>
                </a:solidFill>
              </a:rPr>
              <a:t>AuthenticationException;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339725">
              <a:lnSpc>
                <a:spcPct val="100000"/>
              </a:lnSpc>
              <a:spcBef>
                <a:spcPts val="1285"/>
              </a:spcBef>
            </a:pPr>
            <a:r>
              <a:rPr dirty="0">
                <a:solidFill>
                  <a:srgbClr val="3E5FBE"/>
                </a:solidFill>
              </a:rPr>
              <a:t>/*Returns</a:t>
            </a:r>
            <a:r>
              <a:rPr spc="-40" dirty="0">
                <a:solidFill>
                  <a:srgbClr val="3E5FBE"/>
                </a:solidFill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true</a:t>
            </a:r>
            <a:r>
              <a:rPr b="1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b="1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this</a:t>
            </a:r>
            <a:r>
              <a:rPr spc="-45" dirty="0">
                <a:solidFill>
                  <a:srgbClr val="3E5FBE"/>
                </a:solidFill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provider</a:t>
            </a:r>
            <a:r>
              <a:rPr b="1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supports</a:t>
            </a:r>
            <a:r>
              <a:rPr b="1" spc="-2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3E5FBE"/>
                </a:solidFill>
              </a:rPr>
              <a:t>the</a:t>
            </a:r>
            <a:r>
              <a:rPr spc="-55" dirty="0">
                <a:solidFill>
                  <a:srgbClr val="3E5FBE"/>
                </a:solidFill>
              </a:rPr>
              <a:t> </a:t>
            </a:r>
            <a:r>
              <a:rPr spc="-10" dirty="0">
                <a:solidFill>
                  <a:srgbClr val="3E5FBE"/>
                </a:solidFill>
              </a:rPr>
              <a:t>indicated</a:t>
            </a:r>
          </a:p>
          <a:p>
            <a:pPr marL="46164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3E5FBE"/>
                </a:solidFill>
              </a:rPr>
              <a:t>*</a:t>
            </a:r>
            <a:r>
              <a:rPr b="1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b="1" spc="-12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pc="-10" dirty="0">
                <a:solidFill>
                  <a:srgbClr val="3E5FBE"/>
                </a:solidFill>
              </a:rPr>
              <a:t>object.*/</a:t>
            </a:r>
          </a:p>
          <a:p>
            <a:pPr marL="339725">
              <a:lnSpc>
                <a:spcPct val="100000"/>
              </a:lnSpc>
              <a:spcBef>
                <a:spcPts val="700"/>
              </a:spcBef>
            </a:pPr>
            <a:r>
              <a:rPr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0000"/>
                </a:solidFill>
              </a:rPr>
              <a:t>supports(Class&lt;?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7E0054"/>
                </a:solidFill>
                <a:latin typeface="Courier New"/>
                <a:cs typeface="Courier New"/>
              </a:rPr>
              <a:t>extends</a:t>
            </a:r>
            <a:r>
              <a:rPr b="1" spc="-8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0000"/>
                </a:solidFill>
              </a:rPr>
              <a:t>Object&gt;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authentication);</a:t>
            </a:r>
          </a:p>
          <a:p>
            <a:pPr marL="95885">
              <a:lnSpc>
                <a:spcPct val="100000"/>
              </a:lnSpc>
              <a:spcBef>
                <a:spcPts val="705"/>
              </a:spcBef>
            </a:pPr>
            <a:r>
              <a:rPr spc="-5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8E0FD-9781-A04E-A35A-989943A4CD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24</a:t>
            </a:fld>
            <a:endParaRPr lang="en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154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UserDetailsService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31902-31AB-CE48-AA2C-99BAD1DF0D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25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7962900" cy="40208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/*Core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interface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which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loads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10" dirty="0">
                <a:solidFill>
                  <a:srgbClr val="7E7E9F"/>
                </a:solidFill>
                <a:latin typeface="Courier New"/>
                <a:cs typeface="Courier New"/>
              </a:rPr>
              <a:t>-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specific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data.*/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9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UserDetailsService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/*</a:t>
            </a:r>
            <a:r>
              <a:rPr sz="1600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Locates</a:t>
            </a:r>
            <a:r>
              <a:rPr sz="1600" spc="-1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based</a:t>
            </a:r>
            <a:r>
              <a:rPr sz="1600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on</a:t>
            </a:r>
            <a:r>
              <a:rPr sz="1600" spc="-2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username.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710"/>
              </a:spcBef>
              <a:buClr>
                <a:srgbClr val="3E5FBE"/>
              </a:buClr>
              <a:buChar char="*"/>
              <a:tabLst>
                <a:tab pos="622935" algn="l"/>
              </a:tabLst>
            </a:pPr>
            <a:r>
              <a:rPr sz="1600" dirty="0">
                <a:solidFill>
                  <a:srgbClr val="7E9FBE"/>
                </a:solidFill>
                <a:latin typeface="Courier New"/>
                <a:cs typeface="Courier New"/>
              </a:rPr>
              <a:t>@param</a:t>
            </a:r>
            <a:r>
              <a:rPr sz="1600" spc="-50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username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5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username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identifying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2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@return</a:t>
            </a:r>
            <a:r>
              <a:rPr sz="1600" b="1" spc="-4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fully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populated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5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record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(never</a:t>
            </a:r>
            <a:r>
              <a:rPr sz="1600" spc="-1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null)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@throws</a:t>
            </a:r>
            <a:r>
              <a:rPr sz="1600" b="1" spc="-5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UsernameNotFoundException</a:t>
            </a:r>
            <a:r>
              <a:rPr sz="1600" b="1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could</a:t>
            </a:r>
            <a:r>
              <a:rPr sz="1600"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not</a:t>
            </a:r>
            <a:r>
              <a:rPr sz="1600" b="1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spc="-25" dirty="0">
                <a:solidFill>
                  <a:srgbClr val="3E5FBE"/>
                </a:solidFill>
                <a:latin typeface="Courier New"/>
                <a:cs typeface="Courier New"/>
              </a:rPr>
              <a:t>be</a:t>
            </a:r>
            <a:endParaRPr sz="16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  <a:spcBef>
                <a:spcPts val="710"/>
              </a:spcBef>
            </a:pP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found</a:t>
            </a:r>
            <a:r>
              <a:rPr sz="1600" b="1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or</a:t>
            </a:r>
            <a:r>
              <a:rPr sz="1600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3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2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has</a:t>
            </a:r>
            <a:r>
              <a:rPr sz="1600" b="1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no</a:t>
            </a:r>
            <a:r>
              <a:rPr sz="1600" b="1" spc="-2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E5FBE"/>
                </a:solidFill>
                <a:latin typeface="Courier New"/>
                <a:cs typeface="Courier New"/>
              </a:rPr>
              <a:t>GrantedAuthority</a:t>
            </a:r>
            <a:endParaRPr sz="1600">
              <a:latin typeface="Courier New"/>
              <a:cs typeface="Courier New"/>
            </a:endParaRPr>
          </a:p>
          <a:p>
            <a:pPr marL="622300" indent="-244475">
              <a:lnSpc>
                <a:spcPct val="100000"/>
              </a:lnSpc>
              <a:spcBef>
                <a:spcPts val="695"/>
              </a:spcBef>
              <a:buClr>
                <a:srgbClr val="3E5FBE"/>
              </a:buClr>
              <a:buFont typeface="Courier New"/>
              <a:buChar char="*"/>
              <a:tabLst>
                <a:tab pos="622935" algn="l"/>
              </a:tabLst>
            </a:pPr>
            <a:r>
              <a:rPr sz="1600" b="1" dirty="0">
                <a:solidFill>
                  <a:srgbClr val="7E9FBE"/>
                </a:solidFill>
                <a:latin typeface="Courier New"/>
                <a:cs typeface="Courier New"/>
              </a:rPr>
              <a:t>@throws</a:t>
            </a:r>
            <a:r>
              <a:rPr sz="1600" b="1" spc="-45" dirty="0">
                <a:solidFill>
                  <a:srgbClr val="7E9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DataAccessException</a:t>
            </a:r>
            <a:r>
              <a:rPr sz="1600" b="1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could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not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be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found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for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endParaRPr sz="16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  <a:spcBef>
                <a:spcPts val="695"/>
              </a:spcBef>
            </a:pPr>
            <a:r>
              <a:rPr sz="1600" b="1" spc="-10" dirty="0">
                <a:solidFill>
                  <a:srgbClr val="3E5FBE"/>
                </a:solidFill>
                <a:latin typeface="Courier New"/>
                <a:cs typeface="Courier New"/>
              </a:rPr>
              <a:t>repository</a:t>
            </a:r>
            <a:r>
              <a:rPr sz="1600" b="1" spc="-10" dirty="0">
                <a:solidFill>
                  <a:srgbClr val="7E7E9F"/>
                </a:solidFill>
                <a:latin typeface="Courier New"/>
                <a:cs typeface="Courier New"/>
              </a:rPr>
              <a:t>-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specific</a:t>
            </a:r>
            <a:r>
              <a:rPr sz="1600" b="1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E5FBE"/>
                </a:solidFill>
                <a:latin typeface="Courier New"/>
                <a:cs typeface="Courier New"/>
              </a:rPr>
              <a:t>reason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*/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Courier New"/>
                <a:cs typeface="Courier New"/>
              </a:rPr>
              <a:t>UserDetails</a:t>
            </a:r>
            <a:r>
              <a:rPr sz="1600" spc="-1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loadUser</a:t>
            </a:r>
            <a:r>
              <a:rPr sz="1600" b="1" dirty="0">
                <a:latin typeface="Courier New"/>
                <a:cs typeface="Courier New"/>
              </a:rPr>
              <a:t>ByUsername</a:t>
            </a:r>
            <a:r>
              <a:rPr sz="1600" dirty="0">
                <a:latin typeface="Courier New"/>
                <a:cs typeface="Courier New"/>
              </a:rPr>
              <a:t>(String</a:t>
            </a:r>
            <a:r>
              <a:rPr sz="1600" spc="-1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username)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throws</a:t>
            </a:r>
            <a:r>
              <a:rPr sz="1600" b="1" spc="-13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UsernameNotFoundException,</a:t>
            </a:r>
            <a:r>
              <a:rPr sz="1600" spc="-1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DataAccessException;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525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UserDetails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AFCF-C5DA-4341-826F-F5B29A4E68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6256655" cy="40208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/*</a:t>
            </a:r>
            <a:r>
              <a:rPr sz="1600" spc="-5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Provides</a:t>
            </a:r>
            <a:r>
              <a:rPr sz="1600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core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user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information.*/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7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UserDetails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extends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Serializable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ourier New"/>
              <a:cs typeface="Courier New"/>
            </a:endParaRPr>
          </a:p>
          <a:p>
            <a:pPr marL="256540" marR="372110">
              <a:lnSpc>
                <a:spcPct val="136300"/>
              </a:lnSpc>
            </a:pPr>
            <a:r>
              <a:rPr sz="1600" spc="-10" dirty="0">
                <a:latin typeface="Courier New"/>
                <a:cs typeface="Courier New"/>
              </a:rPr>
              <a:t>Collection&lt;GrantedAuthority&gt;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getAuthorities(); </a:t>
            </a:r>
            <a:r>
              <a:rPr sz="1600" dirty="0">
                <a:latin typeface="Courier New"/>
                <a:cs typeface="Courier New"/>
              </a:rPr>
              <a:t>String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getPassword();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Courier New"/>
                <a:cs typeface="Courier New"/>
              </a:rPr>
              <a:t>String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getUsername();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ourier New"/>
              <a:cs typeface="Courier New"/>
            </a:endParaRPr>
          </a:p>
          <a:p>
            <a:pPr marL="256540" marR="1838325">
              <a:lnSpc>
                <a:spcPct val="136500"/>
              </a:lnSpc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isAccountNonExpired();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isAccountNonLocked();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isCredentialsNonExpired();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isEnabled();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273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70" dirty="0"/>
              <a:t> </a:t>
            </a:r>
            <a:r>
              <a:rPr spc="-10" dirty="0"/>
              <a:t>manager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1558-7A1F-3F49-8E86-D58BFF2F9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7032625" cy="30213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6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"..."</a:t>
            </a:r>
            <a:r>
              <a:rPr sz="1600" spc="-5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"...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security.authentication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.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ProviderManager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"providers"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local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"casAuthenticationProvider"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local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"daoAuthenticationProvider"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local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"ldapAuthenticationProvider"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5168265" algn="ctr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5166995" algn="ctr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6145530" algn="ctr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809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80" dirty="0"/>
              <a:t> </a:t>
            </a:r>
            <a:r>
              <a:rPr spc="-10" dirty="0"/>
              <a:t>provider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8454" rIns="0" bIns="0" rtlCol="0">
            <a:spAutoFit/>
          </a:bodyPr>
          <a:lstStyle/>
          <a:p>
            <a:pPr marL="827405" marR="40005" indent="-732155">
              <a:lnSpc>
                <a:spcPct val="136400"/>
              </a:lnSpc>
              <a:spcBef>
                <a:spcPts val="10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bean</a:t>
            </a:r>
            <a:r>
              <a:rPr spc="-50" dirty="0"/>
              <a:t> </a:t>
            </a:r>
            <a:r>
              <a:rPr spc="-10" dirty="0">
                <a:solidFill>
                  <a:srgbClr val="7E007E"/>
                </a:solidFill>
              </a:rPr>
              <a:t>id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"daoAuthenticationProvider" </a:t>
            </a:r>
            <a:r>
              <a:rPr spc="-10" dirty="0">
                <a:solidFill>
                  <a:srgbClr val="7E007E"/>
                </a:solidFill>
              </a:rPr>
              <a:t>class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z="800" spc="-10" dirty="0">
                <a:solidFill>
                  <a:srgbClr val="2A00FF"/>
                </a:solidFill>
              </a:rPr>
              <a:t>org.springframework.security.authentication.dao.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DaoAuthenticationProvider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10" dirty="0">
                <a:solidFill>
                  <a:srgbClr val="008080"/>
                </a:solidFill>
              </a:rPr>
              <a:t>&gt;</a:t>
            </a:r>
            <a:endParaRPr sz="8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70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135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"userDetailsService"</a:t>
            </a:r>
            <a:r>
              <a:rPr spc="-15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ref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"userDetailsService"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70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70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"saltSource"</a:t>
            </a:r>
            <a:r>
              <a:rPr spc="-90" dirty="0">
                <a:solidFill>
                  <a:srgbClr val="2A00FF"/>
                </a:solidFill>
              </a:rPr>
              <a:t> </a:t>
            </a:r>
            <a:r>
              <a:rPr dirty="0">
                <a:solidFill>
                  <a:srgbClr val="7E007E"/>
                </a:solidFill>
              </a:rPr>
              <a:t>ref</a:t>
            </a:r>
            <a:r>
              <a:rPr spc="-85" dirty="0">
                <a:solidFill>
                  <a:srgbClr val="7E007E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bean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"saltSource"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125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"passwordEncoder"</a:t>
            </a:r>
            <a:r>
              <a:rPr spc="-14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ref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"passwordEncoder"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95885">
              <a:lnSpc>
                <a:spcPct val="100000"/>
              </a:lnSpc>
              <a:spcBef>
                <a:spcPts val="71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bean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83185">
              <a:lnSpc>
                <a:spcPct val="100000"/>
              </a:lnSpc>
              <a:spcBef>
                <a:spcPts val="55"/>
              </a:spcBef>
            </a:pPr>
            <a:endParaRPr sz="2250"/>
          </a:p>
          <a:p>
            <a:pPr marL="827405" marR="1568450" indent="-732155">
              <a:lnSpc>
                <a:spcPct val="136900"/>
              </a:lnSpc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bean</a:t>
            </a:r>
            <a:r>
              <a:rPr spc="-50" dirty="0"/>
              <a:t> </a:t>
            </a:r>
            <a:r>
              <a:rPr spc="-10" dirty="0">
                <a:solidFill>
                  <a:srgbClr val="7E007E"/>
                </a:solidFill>
              </a:rPr>
              <a:t>id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"userDetailsService" </a:t>
            </a:r>
            <a:r>
              <a:rPr spc="-10" dirty="0">
                <a:solidFill>
                  <a:srgbClr val="7E007E"/>
                </a:solidFill>
              </a:rPr>
              <a:t>class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z="800" spc="-10" dirty="0">
                <a:solidFill>
                  <a:srgbClr val="2A00FF"/>
                </a:solidFill>
              </a:rPr>
              <a:t>org.springframework.security.core.userdetails.jdbc.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JdbcDaoImpl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10" dirty="0">
                <a:solidFill>
                  <a:srgbClr val="008080"/>
                </a:solidFill>
              </a:rPr>
              <a:t>&gt;</a:t>
            </a:r>
            <a:endParaRPr sz="800">
              <a:latin typeface="Courier New"/>
              <a:cs typeface="Courier New"/>
            </a:endParaRP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105" dirty="0"/>
              <a:t> </a:t>
            </a:r>
            <a:r>
              <a:rPr dirty="0">
                <a:solidFill>
                  <a:srgbClr val="7E007E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"dataSource"</a:t>
            </a:r>
            <a:r>
              <a:rPr spc="-114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ref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"dataSource"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95885">
              <a:lnSpc>
                <a:spcPct val="100000"/>
              </a:lnSpc>
              <a:spcBef>
                <a:spcPts val="70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bean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22399-9E43-9443-9E67-FBD60439A8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28</a:t>
            </a:fld>
            <a:endParaRPr lang="en-V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679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75" dirty="0"/>
              <a:t> </a:t>
            </a:r>
            <a:r>
              <a:rPr dirty="0"/>
              <a:t>DB</a:t>
            </a:r>
            <a:r>
              <a:rPr spc="-5" dirty="0"/>
              <a:t> </a:t>
            </a:r>
            <a:r>
              <a:rPr spc="-10" dirty="0"/>
              <a:t>schema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309345-5F95-9340-88BF-486EDB3D1A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29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1891664"/>
            <a:ext cx="4413884" cy="3747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266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Spring</a:t>
            </a:r>
            <a:r>
              <a:rPr spc="-30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48867-9AEC-904A-87C3-2D447D7B1D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612138"/>
            <a:ext cx="7682230" cy="241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  <a:spcBef>
                <a:spcPts val="1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a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powerful</a:t>
            </a:r>
            <a:r>
              <a:rPr sz="2900" spc="-4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and</a:t>
            </a:r>
            <a:r>
              <a:rPr sz="2900" spc="-4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highly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customizable</a:t>
            </a:r>
            <a:r>
              <a:rPr sz="2900" spc="-5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authentication </a:t>
            </a:r>
            <a:r>
              <a:rPr sz="2900" dirty="0">
                <a:latin typeface="Tw Cen MT"/>
                <a:cs typeface="Tw Cen MT"/>
              </a:rPr>
              <a:t>and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access-</a:t>
            </a:r>
            <a:r>
              <a:rPr sz="2900" dirty="0">
                <a:latin typeface="Tw Cen MT"/>
                <a:cs typeface="Tw Cen MT"/>
              </a:rPr>
              <a:t>control</a:t>
            </a:r>
            <a:r>
              <a:rPr sz="2900" spc="-4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framework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build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on top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7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Spring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Framework</a:t>
            </a:r>
            <a:endParaRPr sz="2900">
              <a:latin typeface="Tw Cen MT"/>
              <a:cs typeface="Tw Cen MT"/>
            </a:endParaRPr>
          </a:p>
          <a:p>
            <a:pPr marL="332740" marR="755650" indent="-320675">
              <a:lnSpc>
                <a:spcPct val="100000"/>
              </a:lnSpc>
              <a:spcBef>
                <a:spcPts val="71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de-facto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standard</a:t>
            </a:r>
            <a:r>
              <a:rPr sz="2900" spc="-5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for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securing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Spring-</a:t>
            </a:r>
            <a:r>
              <a:rPr sz="2900" spc="-10" dirty="0">
                <a:latin typeface="Tw Cen MT"/>
                <a:cs typeface="Tw Cen MT"/>
              </a:rPr>
              <a:t>based applications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243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Password</a:t>
            </a:r>
            <a:r>
              <a:rPr spc="-245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BCCC-6991-444A-9886-C8EEAEFF3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2863850" cy="29781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0" dirty="0">
                <a:latin typeface="Tw Cen MT"/>
                <a:cs typeface="Tw Cen MT"/>
              </a:rPr>
              <a:t>PasswordEncoder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25" dirty="0">
                <a:latin typeface="Tw Cen MT"/>
                <a:cs typeface="Tw Cen MT"/>
              </a:rPr>
              <a:t>MD5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25" dirty="0">
                <a:latin typeface="Tw Cen MT"/>
                <a:cs typeface="Tw Cen MT"/>
              </a:rPr>
              <a:t>SHA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SaltSource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SystemWide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reflection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620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Session</a:t>
            </a:r>
            <a:r>
              <a:rPr spc="-5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01C71-9FC4-6446-A134-5CE286BA11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7967345" cy="368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220" marR="179070" indent="-732155">
              <a:lnSpc>
                <a:spcPct val="136400"/>
              </a:lnSpc>
              <a:spcBef>
                <a:spcPts val="1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"sessionManagementFilter"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org.springframework.security.web.session.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SessionManagementFilter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"invalidSessionUrl"</a:t>
            </a:r>
            <a:r>
              <a:rPr sz="1600" spc="-14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"/timeout.do"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"sessionAuthenticationStrategy"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"strategy"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R="5614035" algn="ctr">
              <a:lnSpc>
                <a:spcPct val="100000"/>
              </a:lnSpc>
              <a:spcBef>
                <a:spcPts val="128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"strategy"</a:t>
            </a:r>
            <a:endParaRPr sz="1600">
              <a:latin typeface="Courier New"/>
              <a:cs typeface="Courier New"/>
            </a:endParaRPr>
          </a:p>
          <a:p>
            <a:pPr marR="1214755" algn="ctr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SessionFixationProtectionStrategy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1214120" algn="ctr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"alwaysCreateSession"</a:t>
            </a:r>
            <a:r>
              <a:rPr sz="1600" spc="-1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603250" algn="ctr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"migrateSessionAttributes"</a:t>
            </a:r>
            <a:r>
              <a:rPr sz="1600" spc="-2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7080250" algn="ctr">
              <a:lnSpc>
                <a:spcPct val="100000"/>
              </a:lnSpc>
              <a:spcBef>
                <a:spcPts val="72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506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Logout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5719A-ABEB-AC4E-9188-D41445F9F2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32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7079615" cy="40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220" marR="5080" indent="-732155">
              <a:lnSpc>
                <a:spcPct val="136300"/>
              </a:lnSpc>
              <a:spcBef>
                <a:spcPts val="1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"logoutFilter"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900" spc="-10" dirty="0">
                <a:solidFill>
                  <a:srgbClr val="2A00FF"/>
                </a:solidFill>
                <a:latin typeface="Courier New"/>
                <a:cs typeface="Courier New"/>
              </a:rPr>
              <a:t>org.springframework.security.web.authentication.logout.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LogoutFilter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"…SimpleUrl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LogoutSuccessHandler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"defaultTargetUrl"</a:t>
            </a:r>
            <a:r>
              <a:rPr sz="1600" spc="-14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"/login"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constructor-arg</a:t>
            </a: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"…SecurityContext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LogoutHandler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filterProcessesUrl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5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"/logout"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4566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Remember</a:t>
            </a:r>
            <a:r>
              <a:rPr spc="-110" dirty="0"/>
              <a:t> </a:t>
            </a:r>
            <a:r>
              <a:rPr dirty="0"/>
              <a:t>Me</a:t>
            </a:r>
            <a:r>
              <a:rPr spc="-55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A7B80-34D5-8C45-AEB1-1B45E5874B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5643880" cy="16186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RememberMeAuthenticationFilter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RememberMeServices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RememberMeAuthenticationProvider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768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RememberMe</a:t>
            </a:r>
            <a:r>
              <a:rPr spc="-180" dirty="0"/>
              <a:t> </a:t>
            </a:r>
            <a:r>
              <a:rPr spc="-10" dirty="0"/>
              <a:t>service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6D960-763A-6A44-A694-0D1B7DD677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34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610613"/>
            <a:ext cx="7480934" cy="393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9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RememberMeServices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75"/>
              </a:spcBef>
            </a:pPr>
            <a:r>
              <a:rPr sz="1600" dirty="0">
                <a:latin typeface="Courier New"/>
                <a:cs typeface="Courier New"/>
              </a:rPr>
              <a:t>Authentication</a:t>
            </a:r>
            <a:r>
              <a:rPr sz="1600" spc="-19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autoLogin(HttpServletRequest</a:t>
            </a:r>
            <a:r>
              <a:rPr sz="1600" spc="-18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request,</a:t>
            </a:r>
            <a:endParaRPr sz="1600">
              <a:latin typeface="Courier New"/>
              <a:cs typeface="Courier New"/>
            </a:endParaRPr>
          </a:p>
          <a:p>
            <a:pPr marL="331089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Courier New"/>
                <a:cs typeface="Courier New"/>
              </a:rPr>
              <a:t>HttpServletResponse</a:t>
            </a:r>
            <a:r>
              <a:rPr sz="1600" spc="-17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response);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7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14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loginFail(HttpServletRequest</a:t>
            </a:r>
            <a:r>
              <a:rPr sz="1600" spc="-12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request,</a:t>
            </a:r>
            <a:endParaRPr sz="1600">
              <a:latin typeface="Courier New"/>
              <a:cs typeface="Courier New"/>
            </a:endParaRPr>
          </a:p>
          <a:p>
            <a:pPr marL="362585" algn="ctr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Courier New"/>
                <a:cs typeface="Courier New"/>
              </a:rPr>
              <a:t>HttpServletResponse</a:t>
            </a:r>
            <a:r>
              <a:rPr sz="1600" spc="-19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response);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7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loginSuccess(HttpServletRequest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request,</a:t>
            </a:r>
            <a:endParaRPr sz="1600">
              <a:latin typeface="Courier New"/>
              <a:cs typeface="Courier New"/>
            </a:endParaRPr>
          </a:p>
          <a:p>
            <a:pPr marL="2456180" marR="5080">
              <a:lnSpc>
                <a:spcPct val="136200"/>
              </a:lnSpc>
              <a:spcBef>
                <a:spcPts val="10"/>
              </a:spcBef>
            </a:pPr>
            <a:r>
              <a:rPr sz="1600" dirty="0">
                <a:latin typeface="Courier New"/>
                <a:cs typeface="Courier New"/>
              </a:rPr>
              <a:t>HttpServletResponse</a:t>
            </a:r>
            <a:r>
              <a:rPr sz="1600" spc="-17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response, </a:t>
            </a:r>
            <a:r>
              <a:rPr sz="1600" dirty="0">
                <a:latin typeface="Courier New"/>
                <a:cs typeface="Courier New"/>
              </a:rPr>
              <a:t>Authentication</a:t>
            </a:r>
            <a:r>
              <a:rPr sz="1600" spc="-13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successfulAuthentication);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778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Remember</a:t>
            </a:r>
            <a:r>
              <a:rPr spc="-100" dirty="0"/>
              <a:t> </a:t>
            </a:r>
            <a:r>
              <a:rPr dirty="0"/>
              <a:t>Me</a:t>
            </a:r>
            <a:r>
              <a:rPr spc="-75" dirty="0"/>
              <a:t> </a:t>
            </a:r>
            <a:r>
              <a:rPr spc="-10" dirty="0"/>
              <a:t>shema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38009D-023D-A044-A9D8-98545861CE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35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812" y="1586013"/>
            <a:ext cx="7327876" cy="4661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7042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Anonymous</a:t>
            </a:r>
            <a:r>
              <a:rPr spc="-180" dirty="0"/>
              <a:t> </a:t>
            </a:r>
            <a:r>
              <a:rPr spc="-10" dirty="0"/>
              <a:t>authentication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DA94-CE9F-FA4D-988F-73EAD35B73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8211184" cy="335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220" marR="1092200" indent="-732155">
              <a:lnSpc>
                <a:spcPct val="136400"/>
              </a:lnSpc>
              <a:spcBef>
                <a:spcPts val="1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"anonymousAuthenticationFilter"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...web.authentication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.AnonymousAuthenticationFilter"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key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"foobar"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14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"userAttribute"</a:t>
            </a:r>
            <a:r>
              <a:rPr sz="1600" spc="-12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"anonymous,ROLE_ANONYMOUS"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ourier New"/>
              <a:cs typeface="Courier New"/>
            </a:endParaRPr>
          </a:p>
          <a:p>
            <a:pPr marL="744220" marR="1153160" indent="-732155">
              <a:lnSpc>
                <a:spcPct val="136300"/>
              </a:lnSpc>
              <a:spcBef>
                <a:spcPts val="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"anonymousAuthenticationProvider"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...authentication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.AnonymousAuthenticationProvider"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key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"foobar"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7538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Authentication</a:t>
            </a:r>
            <a:r>
              <a:rPr spc="-70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magic</a:t>
            </a:r>
            <a:r>
              <a:rPr spc="-25" dirty="0"/>
              <a:t> </a:t>
            </a:r>
            <a:r>
              <a:rPr spc="-20" dirty="0"/>
              <a:t>tags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668DA-1573-444E-A68D-00C3168B83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2184933"/>
            <a:ext cx="6990080" cy="20269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http</a:t>
            </a:r>
            <a:r>
              <a:rPr sz="1600" b="1" spc="-6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auto-config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i="1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form-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login</a:t>
            </a:r>
            <a:r>
              <a:rPr sz="1600" b="1" spc="-2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login-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page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i="1" dirty="0">
                <a:solidFill>
                  <a:srgbClr val="2A00FF"/>
                </a:solidFill>
                <a:latin typeface="Courier New"/>
                <a:cs typeface="Courier New"/>
              </a:rPr>
              <a:t>""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i="1" spc="-10" dirty="0">
                <a:solidFill>
                  <a:srgbClr val="7E007E"/>
                </a:solidFill>
                <a:latin typeface="Courier New"/>
                <a:cs typeface="Courier New"/>
              </a:rPr>
              <a:t>login-processing-url</a:t>
            </a:r>
            <a:r>
              <a:rPr sz="1600" i="1" spc="-10" dirty="0">
                <a:latin typeface="Courier New"/>
                <a:cs typeface="Courier New"/>
              </a:rPr>
              <a:t>=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""</a:t>
            </a:r>
            <a:r>
              <a:rPr sz="1600" i="1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anonymous</a:t>
            </a:r>
            <a:r>
              <a:rPr sz="1600" b="1" spc="-12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enabled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i="1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logout</a:t>
            </a:r>
            <a:r>
              <a:rPr sz="1600" b="1" spc="-9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invalidate-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session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i="1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i="1" spc="-9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i="1" spc="-10" dirty="0">
                <a:solidFill>
                  <a:srgbClr val="7E007E"/>
                </a:solidFill>
                <a:latin typeface="Courier New"/>
                <a:cs typeface="Courier New"/>
              </a:rPr>
              <a:t>logout-url</a:t>
            </a:r>
            <a:r>
              <a:rPr sz="1600" i="1" spc="-10" dirty="0">
                <a:latin typeface="Courier New"/>
                <a:cs typeface="Courier New"/>
              </a:rPr>
              <a:t>=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""</a:t>
            </a:r>
            <a:r>
              <a:rPr sz="1600" i="1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remember-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me</a:t>
            </a:r>
            <a:r>
              <a:rPr sz="1600" b="1" spc="6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7E007E"/>
                </a:solidFill>
                <a:latin typeface="Courier New"/>
                <a:cs typeface="Courier New"/>
              </a:rPr>
              <a:t>services-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i="1" spc="-10" dirty="0">
                <a:solidFill>
                  <a:srgbClr val="2A00FF"/>
                </a:solidFill>
                <a:latin typeface="Courier New"/>
                <a:cs typeface="Courier New"/>
              </a:rPr>
              <a:t>""</a:t>
            </a:r>
            <a:r>
              <a:rPr sz="1600" i="1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http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spc="-10" dirty="0">
                <a:solidFill>
                  <a:srgbClr val="FFFFFF"/>
                </a:solidFill>
              </a:rPr>
              <a:t>Authorization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7AE21-854A-0240-9C5C-D9B464807C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38</a:t>
            </a:fld>
            <a:endParaRPr lang="en-V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972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 </a:t>
            </a:r>
            <a:r>
              <a:rPr spc="-20" dirty="0"/>
              <a:t>case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12FCCD-1A2D-B94E-B1B3-0F89F6836D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39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510" y="1600200"/>
            <a:ext cx="6043803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806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Fundamentals</a:t>
            </a:r>
            <a:r>
              <a:rPr spc="-55" dirty="0"/>
              <a:t> </a:t>
            </a:r>
            <a:r>
              <a:rPr spc="-25" dirty="0"/>
              <a:t>(1)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C6FEE-3EE3-C942-B947-BA46B89BC6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5003800" cy="30359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principal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user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that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performs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the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action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authentication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confirming truth</a:t>
            </a:r>
            <a:r>
              <a:rPr sz="2600" spc="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of</a:t>
            </a:r>
            <a:r>
              <a:rPr sz="2600" spc="9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credentials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authorization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define</a:t>
            </a:r>
            <a:r>
              <a:rPr sz="2600" spc="-5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access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policy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for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principal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945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Authorization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0A3F3-C475-254E-8B84-3E1586E77D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2958465" cy="29781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handling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pre-invocation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after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invocation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implementations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voting</a:t>
            </a:r>
            <a:r>
              <a:rPr sz="2600" spc="-8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based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expression</a:t>
            </a:r>
            <a:r>
              <a:rPr sz="2600" spc="-12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based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2785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Security</a:t>
            </a:r>
            <a:r>
              <a:rPr spc="-40" dirty="0"/>
              <a:t> </a:t>
            </a:r>
            <a:r>
              <a:rPr spc="-20" dirty="0"/>
              <a:t>layers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E6CC0-1B2A-E543-B444-C6A567A425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2336165" cy="35083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WEB </a:t>
            </a:r>
            <a:r>
              <a:rPr sz="2900" spc="-10" dirty="0">
                <a:latin typeface="Tw Cen MT"/>
                <a:cs typeface="Tw Cen MT"/>
              </a:rPr>
              <a:t>(URLs)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Servlet</a:t>
            </a:r>
            <a:r>
              <a:rPr sz="2600" spc="6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Filter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methods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Spring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AOP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AspectJ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content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JSP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tag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01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Security</a:t>
            </a:r>
            <a:r>
              <a:rPr spc="-75" dirty="0"/>
              <a:t> </a:t>
            </a:r>
            <a:r>
              <a:rPr dirty="0"/>
              <a:t>interceptor</a:t>
            </a:r>
            <a:r>
              <a:rPr spc="-75" dirty="0"/>
              <a:t> </a:t>
            </a:r>
            <a:r>
              <a:rPr spc="-25" dirty="0"/>
              <a:t>(1)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C74429-181D-9E41-89BA-CFC448F7E0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42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5002" y="1726842"/>
            <a:ext cx="5899371" cy="42530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01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Security</a:t>
            </a:r>
            <a:r>
              <a:rPr spc="-75" dirty="0"/>
              <a:t> </a:t>
            </a:r>
            <a:r>
              <a:rPr dirty="0"/>
              <a:t>interceptor</a:t>
            </a:r>
            <a:r>
              <a:rPr spc="-75" dirty="0"/>
              <a:t> </a:t>
            </a:r>
            <a:r>
              <a:rPr spc="-25" dirty="0"/>
              <a:t>(2)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DC03EEA-74E9-BC46-A38A-00F280365F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43</a:t>
            </a:fld>
            <a:endParaRPr lang="en-VN"/>
          </a:p>
        </p:txBody>
      </p:sp>
      <p:grpSp>
        <p:nvGrpSpPr>
          <p:cNvPr id="3" name="object 3"/>
          <p:cNvGrpSpPr/>
          <p:nvPr/>
        </p:nvGrpSpPr>
        <p:grpSpPr>
          <a:xfrm>
            <a:off x="3579872" y="2203720"/>
            <a:ext cx="1831975" cy="870585"/>
            <a:chOff x="3579872" y="2203720"/>
            <a:chExt cx="1831975" cy="870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9872" y="2203720"/>
              <a:ext cx="1831855" cy="8381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5239" y="2240279"/>
              <a:ext cx="1402080" cy="8336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19500" y="2209800"/>
            <a:ext cx="1752600" cy="762000"/>
          </a:xfrm>
          <a:prstGeom prst="rect">
            <a:avLst/>
          </a:prstGeom>
          <a:solidFill>
            <a:srgbClr val="93C500"/>
          </a:solidFill>
          <a:ln w="9999">
            <a:solidFill>
              <a:srgbClr val="2D2D21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383540" marR="375920" indent="132080">
              <a:lnSpc>
                <a:spcPct val="100000"/>
              </a:lnSpc>
              <a:spcBef>
                <a:spcPts val="745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Security Interceptor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472" y="3880120"/>
            <a:ext cx="1831975" cy="870585"/>
            <a:chOff x="379472" y="3880120"/>
            <a:chExt cx="1831975" cy="8705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2" y="3880120"/>
              <a:ext cx="1831855" cy="8381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83" y="3916680"/>
              <a:ext cx="1687067" cy="8336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9100" y="3886200"/>
            <a:ext cx="1752600" cy="762000"/>
          </a:xfrm>
          <a:prstGeom prst="rect">
            <a:avLst/>
          </a:prstGeom>
          <a:solidFill>
            <a:srgbClr val="93C500"/>
          </a:solidFill>
          <a:ln w="9999">
            <a:solidFill>
              <a:srgbClr val="2D2D21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54659" marR="235585" indent="-21526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Authentication Manager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13072" y="3880120"/>
            <a:ext cx="1842770" cy="870585"/>
            <a:chOff x="2513072" y="3880120"/>
            <a:chExt cx="1842770" cy="87058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3072" y="3880120"/>
              <a:ext cx="1831855" cy="8381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367" y="3916680"/>
              <a:ext cx="1792224" cy="83362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52700" y="3886200"/>
            <a:ext cx="1752600" cy="762000"/>
          </a:xfrm>
          <a:prstGeom prst="rect">
            <a:avLst/>
          </a:prstGeom>
          <a:solidFill>
            <a:srgbClr val="93C500"/>
          </a:solidFill>
          <a:ln w="9999">
            <a:solidFill>
              <a:srgbClr val="2D2D21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55295" marR="180975" indent="-266700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Access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Decision Manager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99072" y="3880120"/>
            <a:ext cx="1831975" cy="870585"/>
            <a:chOff x="4799072" y="3880120"/>
            <a:chExt cx="1831975" cy="87058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9072" y="3880120"/>
              <a:ext cx="1831855" cy="8381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067" y="3916680"/>
              <a:ext cx="1258824" cy="8336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838700" y="3886200"/>
            <a:ext cx="1752600" cy="762000"/>
          </a:xfrm>
          <a:prstGeom prst="rect">
            <a:avLst/>
          </a:prstGeom>
          <a:solidFill>
            <a:srgbClr val="93C500"/>
          </a:solidFill>
          <a:ln w="9999">
            <a:solidFill>
              <a:srgbClr val="2D2D21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55295" marR="447040" indent="116839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Run-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As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Manager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32672" y="3880120"/>
            <a:ext cx="1874520" cy="870585"/>
            <a:chOff x="6932672" y="3880120"/>
            <a:chExt cx="1874520" cy="87058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2672" y="3880120"/>
              <a:ext cx="1831855" cy="8381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9439" y="3916680"/>
              <a:ext cx="1857755" cy="83362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972300" y="3886200"/>
            <a:ext cx="1752600" cy="762000"/>
          </a:xfrm>
          <a:prstGeom prst="rect">
            <a:avLst/>
          </a:prstGeom>
          <a:solidFill>
            <a:srgbClr val="93C500"/>
          </a:solidFill>
          <a:ln w="9999">
            <a:solidFill>
              <a:srgbClr val="2D2D21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455295" marR="148590" indent="-30035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After-Invocation Manager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95400" y="2944748"/>
            <a:ext cx="6553200" cy="967105"/>
          </a:xfrm>
          <a:custGeom>
            <a:avLst/>
            <a:gdLst/>
            <a:ahLst/>
            <a:cxnLst/>
            <a:rect l="l" t="t" r="r" b="b"/>
            <a:pathLst>
              <a:path w="6553200" h="967104">
                <a:moveTo>
                  <a:pt x="2638298" y="54102"/>
                </a:moveTo>
                <a:lnTo>
                  <a:pt x="2619502" y="0"/>
                </a:lnTo>
                <a:lnTo>
                  <a:pt x="152527" y="858177"/>
                </a:lnTo>
                <a:lnTo>
                  <a:pt x="133731" y="804164"/>
                </a:lnTo>
                <a:lnTo>
                  <a:pt x="0" y="941451"/>
                </a:lnTo>
                <a:lnTo>
                  <a:pt x="190119" y="966089"/>
                </a:lnTo>
                <a:lnTo>
                  <a:pt x="174586" y="921512"/>
                </a:lnTo>
                <a:lnTo>
                  <a:pt x="171310" y="912114"/>
                </a:lnTo>
                <a:lnTo>
                  <a:pt x="2638298" y="54102"/>
                </a:lnTo>
                <a:close/>
              </a:path>
              <a:path w="6553200" h="967104">
                <a:moveTo>
                  <a:pt x="2956560" y="44196"/>
                </a:moveTo>
                <a:lnTo>
                  <a:pt x="2910840" y="9906"/>
                </a:lnTo>
                <a:lnTo>
                  <a:pt x="2327910" y="787146"/>
                </a:lnTo>
                <a:lnTo>
                  <a:pt x="2282190" y="752856"/>
                </a:lnTo>
                <a:lnTo>
                  <a:pt x="2247900" y="941451"/>
                </a:lnTo>
                <a:lnTo>
                  <a:pt x="2419350" y="855726"/>
                </a:lnTo>
                <a:lnTo>
                  <a:pt x="2404097" y="844296"/>
                </a:lnTo>
                <a:lnTo>
                  <a:pt x="2373630" y="821436"/>
                </a:lnTo>
                <a:lnTo>
                  <a:pt x="2956560" y="44196"/>
                </a:lnTo>
                <a:close/>
              </a:path>
              <a:path w="6553200" h="967104">
                <a:moveTo>
                  <a:pt x="4419600" y="941451"/>
                </a:moveTo>
                <a:lnTo>
                  <a:pt x="4391711" y="863092"/>
                </a:lnTo>
                <a:lnTo>
                  <a:pt x="4355338" y="760857"/>
                </a:lnTo>
                <a:lnTo>
                  <a:pt x="4315676" y="802170"/>
                </a:lnTo>
                <a:lnTo>
                  <a:pt x="3486912" y="6477"/>
                </a:lnTo>
                <a:lnTo>
                  <a:pt x="3447288" y="47625"/>
                </a:lnTo>
                <a:lnTo>
                  <a:pt x="4276179" y="843318"/>
                </a:lnTo>
                <a:lnTo>
                  <a:pt x="4236593" y="884555"/>
                </a:lnTo>
                <a:lnTo>
                  <a:pt x="4419600" y="941451"/>
                </a:lnTo>
                <a:close/>
              </a:path>
              <a:path w="6553200" h="967104">
                <a:moveTo>
                  <a:pt x="6553200" y="941451"/>
                </a:moveTo>
                <a:lnTo>
                  <a:pt x="6534213" y="922147"/>
                </a:lnTo>
                <a:lnTo>
                  <a:pt x="6418834" y="804799"/>
                </a:lnTo>
                <a:lnTo>
                  <a:pt x="6400317" y="858786"/>
                </a:lnTo>
                <a:lnTo>
                  <a:pt x="3895471" y="0"/>
                </a:lnTo>
                <a:lnTo>
                  <a:pt x="3876929" y="54102"/>
                </a:lnTo>
                <a:lnTo>
                  <a:pt x="6381763" y="912888"/>
                </a:lnTo>
                <a:lnTo>
                  <a:pt x="6363208" y="966978"/>
                </a:lnTo>
                <a:lnTo>
                  <a:pt x="6553200" y="941451"/>
                </a:lnTo>
                <a:close/>
              </a:path>
            </a:pathLst>
          </a:custGeom>
          <a:solidFill>
            <a:srgbClr val="9996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28117"/>
            <a:ext cx="2981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Voting</a:t>
            </a:r>
            <a:r>
              <a:rPr spc="-280" dirty="0"/>
              <a:t> </a:t>
            </a:r>
            <a:r>
              <a:rPr spc="-10" dirty="0"/>
              <a:t>based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3AD2E-A4DE-DA4F-9AD6-DE7CF014B9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44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592664" y="1735454"/>
            <a:ext cx="1939289" cy="4377690"/>
          </a:xfrm>
          <a:prstGeom prst="rect">
            <a:avLst/>
          </a:prstGeom>
          <a:solidFill>
            <a:srgbClr val="70685A"/>
          </a:solidFill>
          <a:ln w="16891">
            <a:solidFill>
              <a:srgbClr val="70685A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53670" marR="203835">
              <a:lnSpc>
                <a:spcPts val="3860"/>
              </a:lnSpc>
              <a:spcBef>
                <a:spcPts val="19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DecisionManager DecisionVoter</a:t>
            </a:r>
            <a:endParaRPr sz="1800">
              <a:latin typeface="Tw Cen MT"/>
              <a:cs typeface="Tw Cen MT"/>
            </a:endParaRPr>
          </a:p>
          <a:p>
            <a:pPr marL="153670">
              <a:lnSpc>
                <a:spcPct val="100000"/>
              </a:lnSpc>
              <a:spcBef>
                <a:spcPts val="129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ConfigAttribute</a:t>
            </a:r>
            <a:endParaRPr sz="1800">
              <a:latin typeface="Tw Cen MT"/>
              <a:cs typeface="Tw Cen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543" y="2153506"/>
            <a:ext cx="6122504" cy="36294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152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spc="-20" dirty="0"/>
              <a:t> </a:t>
            </a:r>
            <a:r>
              <a:rPr spc="-10" dirty="0"/>
              <a:t>managers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611B-408E-6549-AFCC-EB12DC34F7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45</a:t>
            </a:fld>
            <a:endParaRPr lang="en-VN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6425" y="1593850"/>
          <a:ext cx="81661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Decision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manager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Description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w Cen MT"/>
                          <a:cs typeface="Tw Cen MT"/>
                        </a:rPr>
                        <a:t>AffirmativeBased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w Cen MT"/>
                          <a:cs typeface="Tw Cen MT"/>
                        </a:rPr>
                        <a:t>Allows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800" spc="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at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least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one</a:t>
                      </a:r>
                      <a:r>
                        <a:rPr sz="18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voter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votes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8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grant</a:t>
                      </a:r>
                      <a:r>
                        <a:rPr sz="18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access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Tw Cen MT"/>
                          <a:cs typeface="Tw Cen MT"/>
                        </a:rPr>
                        <a:t>ConsensusBased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w Cen MT"/>
                          <a:cs typeface="Tw Cen MT"/>
                        </a:rPr>
                        <a:t>Allows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800" spc="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consensus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of</a:t>
                      </a:r>
                      <a:r>
                        <a:rPr sz="1800" spc="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voters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grant</a:t>
                      </a:r>
                      <a:r>
                        <a:rPr sz="18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access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Tw Cen MT"/>
                          <a:cs typeface="Tw Cen MT"/>
                        </a:rPr>
                        <a:t>UnanimousBased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Tw Cen MT"/>
                          <a:cs typeface="Tw Cen MT"/>
                        </a:rPr>
                        <a:t>Allows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8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800" spc="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all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voters</a:t>
                      </a:r>
                      <a:r>
                        <a:rPr sz="18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vote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8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dirty="0">
                          <a:latin typeface="Tw Cen MT"/>
                          <a:cs typeface="Tw Cen MT"/>
                        </a:rPr>
                        <a:t>grant</a:t>
                      </a:r>
                      <a:r>
                        <a:rPr sz="18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spc="-10" dirty="0">
                          <a:latin typeface="Tw Cen MT"/>
                          <a:cs typeface="Tw Cen MT"/>
                        </a:rPr>
                        <a:t>access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100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Decision</a:t>
            </a:r>
            <a:r>
              <a:rPr spc="-20" dirty="0"/>
              <a:t> </a:t>
            </a:r>
            <a:r>
              <a:rPr spc="-10" dirty="0"/>
              <a:t>voter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25F7-1F52-AA4A-A965-59E38669A8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6257290" cy="435165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10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AccessDecisionVoter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</a:t>
            </a:r>
            <a:r>
              <a:rPr sz="1600" b="1" spc="-6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ACCESS_GRANTED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1;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</a:t>
            </a:r>
            <a:r>
              <a:rPr sz="1600" b="1" spc="-6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ACCESS_ABSTAIN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0;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</a:t>
            </a:r>
            <a:r>
              <a:rPr sz="1600" b="1" spc="-6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ACCESS_DENIED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-</a:t>
            </a:r>
            <a:r>
              <a:rPr sz="1600" spc="-25" dirty="0">
                <a:latin typeface="Courier New"/>
                <a:cs typeface="Courier New"/>
              </a:rPr>
              <a:t>1;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7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14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supports(ConfigAttribute</a:t>
            </a:r>
            <a:r>
              <a:rPr sz="1600" spc="-1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attribute);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9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114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supports(Class&lt;?&gt;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clazz);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ourier New"/>
              <a:cs typeface="Courier New"/>
            </a:endParaRPr>
          </a:p>
          <a:p>
            <a:pPr marL="1355090" marR="1227455" indent="-1099185">
              <a:lnSpc>
                <a:spcPct val="136200"/>
              </a:lnSpc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</a:t>
            </a:r>
            <a:r>
              <a:rPr sz="1600" b="1" spc="-10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vote(Authentication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authentication, </a:t>
            </a:r>
            <a:r>
              <a:rPr sz="1600" dirty="0">
                <a:latin typeface="Courier New"/>
                <a:cs typeface="Courier New"/>
              </a:rPr>
              <a:t>Object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object,</a:t>
            </a:r>
            <a:endParaRPr sz="1600">
              <a:latin typeface="Courier New"/>
              <a:cs typeface="Courier New"/>
            </a:endParaRPr>
          </a:p>
          <a:p>
            <a:pPr marL="135509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latin typeface="Courier New"/>
                <a:cs typeface="Courier New"/>
              </a:rPr>
              <a:t>Collection&lt;ConfigAttribute&gt;</a:t>
            </a:r>
            <a:r>
              <a:rPr sz="1600" spc="-229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attributes);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8150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25" dirty="0"/>
              <a:t> </a:t>
            </a:r>
            <a:r>
              <a:rPr spc="-10" dirty="0"/>
              <a:t>expressions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712F9-EE0C-3F44-BF50-C0ECF65445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47</a:t>
            </a:fld>
            <a:endParaRPr lang="en-VN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6425" y="1593850"/>
          <a:ext cx="8391525" cy="3750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Expression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Description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3C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hasRole(‘ROLE_USER’)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Tw Cen MT"/>
                          <a:cs typeface="Tw Cen MT"/>
                        </a:rPr>
                        <a:t>Returns</a:t>
                      </a:r>
                      <a:r>
                        <a:rPr sz="1500" spc="-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true</a:t>
                      </a:r>
                      <a:r>
                        <a:rPr sz="1500" spc="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500" spc="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the current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has</a:t>
                      </a:r>
                      <a:r>
                        <a:rPr sz="1500" spc="-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dirty="0">
                          <a:latin typeface="Tw Cen MT"/>
                          <a:cs typeface="Tw Cen MT"/>
                        </a:rPr>
                        <a:t>the specified</a:t>
                      </a:r>
                      <a:r>
                        <a:rPr sz="1500" spc="-20" dirty="0">
                          <a:latin typeface="Tw Cen MT"/>
                          <a:cs typeface="Tw Cen MT"/>
                        </a:rPr>
                        <a:t> role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hasAnyRole(‘ROLE_USER’,</a:t>
                      </a:r>
                      <a:r>
                        <a:rPr sz="1500" spc="9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500" spc="-10" dirty="0">
                          <a:latin typeface="Tw Cen MT"/>
                          <a:cs typeface="Tw Cen MT"/>
                        </a:rPr>
                        <a:t>‘ROLE_ADMIN’)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Returns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true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if the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current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600" spc="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has</a:t>
                      </a:r>
                      <a:r>
                        <a:rPr sz="16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any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of the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roles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principal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638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Allows</a:t>
                      </a:r>
                      <a:r>
                        <a:rPr sz="1600" spc="-6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direct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object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representing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current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 user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authentication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Allows</a:t>
                      </a:r>
                      <a:r>
                        <a:rPr sz="1600" spc="-6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direct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access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5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current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Authentication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object</a:t>
                      </a:r>
                      <a:endParaRPr sz="1600">
                        <a:latin typeface="Tw Cen MT"/>
                        <a:cs typeface="Tw Cen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obtained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from</a:t>
                      </a:r>
                      <a:r>
                        <a:rPr sz="1600" spc="-6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SecurityContext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permitAll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-10" dirty="0">
                          <a:latin typeface="Tw Cen MT"/>
                          <a:cs typeface="Tw Cen MT"/>
                        </a:rPr>
                        <a:t>Always</a:t>
                      </a:r>
                      <a:r>
                        <a:rPr sz="1600" spc="-7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evaluates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7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true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denyAll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0" dirty="0">
                          <a:latin typeface="Tw Cen MT"/>
                          <a:cs typeface="Tw Cen MT"/>
                        </a:rPr>
                        <a:t>Always</a:t>
                      </a:r>
                      <a:r>
                        <a:rPr sz="1600" spc="-7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evaluates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to</a:t>
                      </a:r>
                      <a:r>
                        <a:rPr sz="1600" spc="-7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false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isAnonymous()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Returns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true</a:t>
                      </a:r>
                      <a:r>
                        <a:rPr sz="16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600" spc="-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current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600" spc="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is</a:t>
                      </a:r>
                      <a:r>
                        <a:rPr sz="1600" spc="-5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an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10" dirty="0">
                          <a:latin typeface="Tw Cen MT"/>
                          <a:cs typeface="Tw Cen MT"/>
                        </a:rPr>
                        <a:t>anonymous</a:t>
                      </a:r>
                      <a:r>
                        <a:rPr sz="1600" spc="-4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user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CE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500" spc="-10" dirty="0">
                          <a:latin typeface="Tw Cen MT"/>
                          <a:cs typeface="Tw Cen MT"/>
                        </a:rPr>
                        <a:t>isRememberMe()</a:t>
                      </a:r>
                      <a:endParaRPr sz="15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dirty="0">
                          <a:latin typeface="Tw Cen MT"/>
                          <a:cs typeface="Tw Cen MT"/>
                        </a:rPr>
                        <a:t>Returns</a:t>
                      </a:r>
                      <a:r>
                        <a:rPr sz="1600" spc="-3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true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if</a:t>
                      </a:r>
                      <a:r>
                        <a:rPr sz="1600" spc="10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the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current</a:t>
                      </a:r>
                      <a:r>
                        <a:rPr sz="1600" spc="-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principal</a:t>
                      </a:r>
                      <a:r>
                        <a:rPr sz="1600" spc="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is</a:t>
                      </a:r>
                      <a:r>
                        <a:rPr sz="1600" spc="-3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a</a:t>
                      </a:r>
                      <a:r>
                        <a:rPr sz="1600" spc="-1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remember-</a:t>
                      </a:r>
                      <a:r>
                        <a:rPr sz="1600" dirty="0">
                          <a:latin typeface="Tw Cen MT"/>
                          <a:cs typeface="Tw Cen MT"/>
                        </a:rPr>
                        <a:t>me</a:t>
                      </a:r>
                      <a:r>
                        <a:rPr sz="1600" spc="-25" dirty="0">
                          <a:latin typeface="Tw Cen MT"/>
                          <a:cs typeface="Tw Cen MT"/>
                        </a:rPr>
                        <a:t> </a:t>
                      </a:r>
                      <a:r>
                        <a:rPr sz="1600" spc="-20" dirty="0">
                          <a:latin typeface="Tw Cen MT"/>
                          <a:cs typeface="Tw Cen MT"/>
                        </a:rPr>
                        <a:t>user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dirty="0">
                <a:solidFill>
                  <a:srgbClr val="FFFFFF"/>
                </a:solidFill>
              </a:rPr>
              <a:t>WEB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authorization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31316-8DAD-B54D-BF91-F5E3966F9E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48</a:t>
            </a:fld>
            <a:endParaRPr lang="en-V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162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Web</a:t>
            </a:r>
            <a:r>
              <a:rPr spc="-204" dirty="0"/>
              <a:t> </a:t>
            </a:r>
            <a:r>
              <a:rPr spc="-10" dirty="0"/>
              <a:t>authorization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F6DB4-A92E-D94E-BC6A-ACED734532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49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8317"/>
            <a:ext cx="7341870" cy="444627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5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"..."</a:t>
            </a:r>
            <a:r>
              <a:rPr sz="1500" spc="-2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web.access.intercept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.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FilterSecurityInterceptor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15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9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dirty="0">
                <a:solidFill>
                  <a:srgbClr val="2A00FF"/>
                </a:solidFill>
                <a:latin typeface="Courier New"/>
                <a:cs typeface="Courier New"/>
              </a:rPr>
              <a:t>authenticationManager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"authManager"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3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10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dirty="0">
                <a:solidFill>
                  <a:srgbClr val="2A00FF"/>
                </a:solidFill>
                <a:latin typeface="Courier New"/>
                <a:cs typeface="Courier New"/>
              </a:rPr>
              <a:t>accessDecisionManager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"decisionManager"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2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4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securityMetadataSource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filter-security-metadata-source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52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sz="1500" b="1" spc="5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pattern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"/index.do*"</a:t>
            </a:r>
            <a:endParaRPr sz="1500">
              <a:latin typeface="Courier New"/>
              <a:cs typeface="Courier New"/>
            </a:endParaRPr>
          </a:p>
          <a:p>
            <a:pPr marL="2870835">
              <a:lnSpc>
                <a:spcPct val="100000"/>
              </a:lnSpc>
              <a:spcBef>
                <a:spcPts val="520"/>
              </a:spcBef>
            </a:pP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"IS_AUTHENTICATED_FULLY"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sz="1500" b="1" spc="6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pattern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"/**"</a:t>
            </a:r>
            <a:endParaRPr sz="1500">
              <a:latin typeface="Courier New"/>
              <a:cs typeface="Courier New"/>
            </a:endParaRPr>
          </a:p>
          <a:p>
            <a:pPr marL="2870835" marR="2406015">
              <a:lnSpc>
                <a:spcPct val="128699"/>
              </a:lnSpc>
              <a:spcBef>
                <a:spcPts val="10"/>
              </a:spcBef>
            </a:pP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"ROLE_USER" </a:t>
            </a: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filters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"none" </a:t>
            </a: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method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"GET"</a:t>
            </a:r>
            <a:endParaRPr sz="1500">
              <a:latin typeface="Courier New"/>
              <a:cs typeface="Courier New"/>
            </a:endParaRPr>
          </a:p>
          <a:p>
            <a:pPr marL="2870835">
              <a:lnSpc>
                <a:spcPct val="100000"/>
              </a:lnSpc>
              <a:spcBef>
                <a:spcPts val="530"/>
              </a:spcBef>
            </a:pP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requires-channel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"https"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filter-security-metadata-source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806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Fundamentals</a:t>
            </a:r>
            <a:r>
              <a:rPr spc="-55" dirty="0"/>
              <a:t> </a:t>
            </a:r>
            <a:r>
              <a:rPr spc="-25" dirty="0"/>
              <a:t>(2)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5AC1C-F3B3-804B-863C-B5ED6601EE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7649209" cy="40392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Authentication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the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principal in</a:t>
            </a:r>
            <a:r>
              <a:rPr sz="2600" spc="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</a:t>
            </a:r>
            <a:r>
              <a:rPr sz="2600" spc="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Spring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Security-</a:t>
            </a:r>
            <a:r>
              <a:rPr sz="2600" dirty="0">
                <a:latin typeface="Tw Cen MT"/>
                <a:cs typeface="Tw Cen MT"/>
              </a:rPr>
              <a:t>specific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manner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GrantedAuthority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application-wide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permissions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granted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to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 </a:t>
            </a:r>
            <a:r>
              <a:rPr sz="2600" spc="-10" dirty="0">
                <a:latin typeface="Tw Cen MT"/>
                <a:cs typeface="Tw Cen MT"/>
              </a:rPr>
              <a:t>principal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SecurityContext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hold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the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Authentication</a:t>
            </a:r>
            <a:r>
              <a:rPr sz="2600" spc="-5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and</a:t>
            </a:r>
            <a:r>
              <a:rPr sz="2600" spc="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other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security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information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SecurityContextHolder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provide</a:t>
            </a:r>
            <a:r>
              <a:rPr sz="2600" spc="-6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access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to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spc="-10" dirty="0">
                <a:latin typeface="Tw Cen MT"/>
                <a:cs typeface="Tw Cen MT"/>
              </a:rPr>
              <a:t>SecurityContext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5"/>
              </a:spcBef>
            </a:pPr>
            <a:r>
              <a:rPr dirty="0"/>
              <a:t>WEB</a:t>
            </a:r>
            <a:r>
              <a:rPr spc="-35" dirty="0"/>
              <a:t> </a:t>
            </a:r>
            <a:r>
              <a:rPr dirty="0"/>
              <a:t>authorization</a:t>
            </a:r>
            <a:r>
              <a:rPr spc="-35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magic</a:t>
            </a:r>
            <a:r>
              <a:rPr spc="-40" dirty="0"/>
              <a:t> </a:t>
            </a:r>
            <a:r>
              <a:rPr spc="-20" dirty="0"/>
              <a:t>tags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9F574-F2A7-E541-A29D-2C00C6D5A9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46121"/>
            <a:ext cx="5741035" cy="32423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http</a:t>
            </a:r>
            <a:r>
              <a:rPr sz="1600" b="1" spc="-6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use-expressions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"true"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7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sz="1500" b="1" spc="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pattern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"/index*"</a:t>
            </a:r>
            <a:endParaRPr sz="1500">
              <a:latin typeface="Courier New"/>
              <a:cs typeface="Courier New"/>
            </a:endParaRPr>
          </a:p>
          <a:p>
            <a:pPr marL="2413635">
              <a:lnSpc>
                <a:spcPct val="100000"/>
              </a:lnSpc>
              <a:spcBef>
                <a:spcPts val="695"/>
              </a:spcBef>
            </a:pP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isAuthenticated()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128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sz="1500" b="1" spc="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pattern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"/**"</a:t>
            </a:r>
            <a:endParaRPr sz="1500">
              <a:latin typeface="Courier New"/>
              <a:cs typeface="Courier New"/>
            </a:endParaRPr>
          </a:p>
          <a:p>
            <a:pPr marL="2413635">
              <a:lnSpc>
                <a:spcPct val="100000"/>
              </a:lnSpc>
              <a:spcBef>
                <a:spcPts val="700"/>
              </a:spcBef>
            </a:pP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hasRole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('ROLE_USER')"</a:t>
            </a:r>
            <a:endParaRPr sz="1500">
              <a:latin typeface="Courier New"/>
              <a:cs typeface="Courier New"/>
            </a:endParaRPr>
          </a:p>
          <a:p>
            <a:pPr marL="2413635" marR="1719580">
              <a:lnSpc>
                <a:spcPct val="138700"/>
              </a:lnSpc>
              <a:spcBef>
                <a:spcPts val="10"/>
              </a:spcBef>
            </a:pP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filters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"none" </a:t>
            </a: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method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"GET"</a:t>
            </a:r>
            <a:endParaRPr sz="1500">
              <a:latin typeface="Courier New"/>
              <a:cs typeface="Courier New"/>
            </a:endParaRPr>
          </a:p>
          <a:p>
            <a:pPr marL="2413635">
              <a:lnSpc>
                <a:spcPct val="100000"/>
              </a:lnSpc>
              <a:spcBef>
                <a:spcPts val="695"/>
              </a:spcBef>
            </a:pPr>
            <a:r>
              <a:rPr sz="1500" u="sng" spc="-10" dirty="0">
                <a:solidFill>
                  <a:srgbClr val="7E007E"/>
                </a:solidFill>
                <a:uFill>
                  <a:solidFill>
                    <a:srgbClr val="7E007E"/>
                  </a:solidFill>
                </a:uFill>
                <a:latin typeface="Courier New"/>
                <a:cs typeface="Courier New"/>
              </a:rPr>
              <a:t>requires-channel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"https"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http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154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WEB</a:t>
            </a:r>
            <a:r>
              <a:rPr spc="-30" dirty="0"/>
              <a:t> </a:t>
            </a:r>
            <a:r>
              <a:rPr spc="-10" dirty="0"/>
              <a:t>authorization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B0CB4-6845-AD4A-A749-2EAC072A0F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7708"/>
            <a:ext cx="7967345" cy="434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220" marR="1593215" indent="-732155">
              <a:lnSpc>
                <a:spcPct val="126200"/>
              </a:lnSpc>
              <a:spcBef>
                <a:spcPts val="1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"webExpressionHandler"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"…Default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WebSecurityExpressionHandler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2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"webExpressionVoter"</a:t>
            </a:r>
            <a:r>
              <a:rPr sz="1600" spc="-12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WebExpressionVoter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expressionHandler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4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"webExpressionHandler"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Courier New"/>
              <a:cs typeface="Courier New"/>
            </a:endParaRPr>
          </a:p>
          <a:p>
            <a:pPr marR="695325" algn="ctr">
              <a:lnSpc>
                <a:spcPct val="100000"/>
              </a:lnSpc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100" spc="-10" dirty="0">
                <a:solidFill>
                  <a:srgbClr val="2A00FF"/>
                </a:solidFill>
                <a:latin typeface="Courier New"/>
                <a:cs typeface="Courier New"/>
              </a:rPr>
              <a:t>org.springframework.security.access.vote.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AffirmativeBased"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3535679" algn="ctr">
              <a:lnSpc>
                <a:spcPct val="100000"/>
              </a:lnSpc>
              <a:spcBef>
                <a:spcPts val="5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"decisionVoters"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6224905" algn="ctr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2559050" algn="ctr">
              <a:lnSpc>
                <a:spcPct val="100000"/>
              </a:lnSpc>
              <a:spcBef>
                <a:spcPts val="5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"webExpressionVoter"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6102985" algn="ctr">
              <a:lnSpc>
                <a:spcPct val="100000"/>
              </a:lnSpc>
              <a:spcBef>
                <a:spcPts val="5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6101715" algn="ctr">
              <a:lnSpc>
                <a:spcPct val="100000"/>
              </a:lnSpc>
              <a:spcBef>
                <a:spcPts val="52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7080250" algn="ctr">
              <a:lnSpc>
                <a:spcPct val="100000"/>
              </a:lnSpc>
              <a:spcBef>
                <a:spcPts val="52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28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Custom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5" dirty="0"/>
              <a:t> </a:t>
            </a:r>
            <a:r>
              <a:rPr spc="-20" dirty="0"/>
              <a:t>root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7363A-2C8B-4742-83EF-C5125C0649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52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7966709" cy="40201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4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class</a:t>
            </a:r>
            <a:r>
              <a:rPr sz="1600" b="1" spc="-4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CustomWebSecurityExpressionRoot</a:t>
            </a:r>
            <a:endParaRPr sz="1600">
              <a:latin typeface="Courier New"/>
              <a:cs typeface="Courier New"/>
            </a:endParaRPr>
          </a:p>
          <a:p>
            <a:pPr marL="367665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extends</a:t>
            </a:r>
            <a:r>
              <a:rPr sz="1600" b="1" spc="-14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WebSecurityExpressionRoot</a:t>
            </a:r>
            <a:r>
              <a:rPr sz="1600" spc="-13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8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CustomWebSecurityExpressionRoot(Authentication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a,</a:t>
            </a:r>
            <a:endParaRPr sz="1600">
              <a:latin typeface="Courier New"/>
              <a:cs typeface="Courier New"/>
            </a:endParaRPr>
          </a:p>
          <a:p>
            <a:pPr marL="5020945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latin typeface="Courier New"/>
                <a:cs typeface="Courier New"/>
              </a:rPr>
              <a:t>FilterInvocation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fi)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71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super</a:t>
            </a:r>
            <a:r>
              <a:rPr sz="1600" dirty="0">
                <a:latin typeface="Courier New"/>
                <a:cs typeface="Courier New"/>
              </a:rPr>
              <a:t>(a,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fi);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8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hasAllRoles</a:t>
            </a:r>
            <a:r>
              <a:rPr sz="1600" dirty="0">
                <a:latin typeface="Courier New"/>
                <a:cs typeface="Courier New"/>
              </a:rPr>
              <a:t>(String...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roles)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return</a:t>
            </a:r>
            <a:r>
              <a:rPr sz="1600" b="1" spc="-5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7E0054"/>
                </a:solidFill>
                <a:latin typeface="Courier New"/>
                <a:cs typeface="Courier New"/>
              </a:rPr>
              <a:t>false</a:t>
            </a:r>
            <a:r>
              <a:rPr sz="1600" b="1" spc="-10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937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Custom</a:t>
            </a:r>
            <a:r>
              <a:rPr spc="-85" dirty="0"/>
              <a:t> </a:t>
            </a:r>
            <a:r>
              <a:rPr dirty="0"/>
              <a:t>expression</a:t>
            </a:r>
            <a:r>
              <a:rPr spc="-95" dirty="0"/>
              <a:t> </a:t>
            </a:r>
            <a:r>
              <a:rPr spc="-10" dirty="0"/>
              <a:t>handler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EE0E6-C860-2247-AE0C-A9F0E1CD976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20957"/>
            <a:ext cx="7914005" cy="41535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5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class</a:t>
            </a:r>
            <a:r>
              <a:rPr sz="15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CustomWebSecurityExpressionHandler</a:t>
            </a:r>
            <a:endParaRPr sz="1500">
              <a:latin typeface="Courier New"/>
              <a:cs typeface="Courier New"/>
            </a:endParaRPr>
          </a:p>
          <a:p>
            <a:pPr marL="2756535">
              <a:lnSpc>
                <a:spcPct val="100000"/>
              </a:lnSpc>
              <a:spcBef>
                <a:spcPts val="530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extends</a:t>
            </a:r>
            <a:r>
              <a:rPr sz="1500" b="1" spc="-114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DefaultWebSecurityExpressionHandler</a:t>
            </a:r>
            <a:r>
              <a:rPr sz="1500" spc="-95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1500" spc="-10" dirty="0">
                <a:solidFill>
                  <a:srgbClr val="636363"/>
                </a:solidFill>
                <a:latin typeface="Courier New"/>
                <a:cs typeface="Courier New"/>
              </a:rPr>
              <a:t>@Override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30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500" b="1" spc="-9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EvaluationContext</a:t>
            </a:r>
            <a:r>
              <a:rPr sz="1500" spc="-9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createEvaluationContext(Authentication</a:t>
            </a:r>
            <a:r>
              <a:rPr sz="1500" spc="-95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a,</a:t>
            </a:r>
            <a:endParaRPr sz="1500">
              <a:latin typeface="Courier New"/>
              <a:cs typeface="Courier New"/>
            </a:endParaRPr>
          </a:p>
          <a:p>
            <a:pPr marL="5385435">
              <a:lnSpc>
                <a:spcPct val="100000"/>
              </a:lnSpc>
              <a:spcBef>
                <a:spcPts val="515"/>
              </a:spcBef>
            </a:pPr>
            <a:r>
              <a:rPr sz="1500" dirty="0">
                <a:latin typeface="Courier New"/>
                <a:cs typeface="Courier New"/>
              </a:rPr>
              <a:t>FilterInvocation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fi)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1500" dirty="0">
                <a:latin typeface="Courier New"/>
                <a:cs typeface="Courier New"/>
              </a:rPr>
              <a:t>StandardEvaluationContext</a:t>
            </a:r>
            <a:r>
              <a:rPr sz="1500" spc="-8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ctx</a:t>
            </a:r>
            <a:r>
              <a:rPr sz="1500" spc="-65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=</a:t>
            </a:r>
            <a:endParaRPr sz="1500">
              <a:latin typeface="Courier New"/>
              <a:cs typeface="Courier New"/>
            </a:endParaRPr>
          </a:p>
          <a:p>
            <a:pPr marL="469900" marR="5080" indent="113664">
              <a:lnSpc>
                <a:spcPct val="128699"/>
              </a:lnSpc>
              <a:spcBef>
                <a:spcPts val="10"/>
              </a:spcBef>
            </a:pPr>
            <a:r>
              <a:rPr sz="1500" spc="-10" dirty="0">
                <a:latin typeface="Courier New"/>
                <a:cs typeface="Courier New"/>
              </a:rPr>
              <a:t>(StandardEvaluationContext)</a:t>
            </a:r>
            <a:r>
              <a:rPr sz="1500" b="1" spc="-10" dirty="0">
                <a:solidFill>
                  <a:srgbClr val="7E0054"/>
                </a:solidFill>
                <a:latin typeface="Courier New"/>
                <a:cs typeface="Courier New"/>
              </a:rPr>
              <a:t>super</a:t>
            </a:r>
            <a:r>
              <a:rPr sz="1500" b="1" spc="-10" dirty="0">
                <a:latin typeface="Courier New"/>
                <a:cs typeface="Courier New"/>
              </a:rPr>
              <a:t>.</a:t>
            </a:r>
            <a:r>
              <a:rPr sz="1500" spc="-10" dirty="0">
                <a:latin typeface="Courier New"/>
                <a:cs typeface="Courier New"/>
              </a:rPr>
              <a:t>createEvaluationContext(a,</a:t>
            </a:r>
            <a:r>
              <a:rPr sz="1500" spc="30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fi); </a:t>
            </a:r>
            <a:r>
              <a:rPr sz="1500" dirty="0">
                <a:latin typeface="Courier New"/>
                <a:cs typeface="Courier New"/>
              </a:rPr>
              <a:t>SecurityExpressionRoot</a:t>
            </a:r>
            <a:r>
              <a:rPr sz="1500" spc="-7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root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50" dirty="0">
                <a:latin typeface="Courier New"/>
                <a:cs typeface="Courier New"/>
              </a:rPr>
              <a:t>=</a:t>
            </a:r>
            <a:endParaRPr sz="1500">
              <a:latin typeface="Courier New"/>
              <a:cs typeface="Courier New"/>
            </a:endParaRPr>
          </a:p>
          <a:p>
            <a:pPr marL="469900" marR="1948814" indent="570865">
              <a:lnSpc>
                <a:spcPts val="2330"/>
              </a:lnSpc>
              <a:spcBef>
                <a:spcPts val="155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new</a:t>
            </a:r>
            <a:r>
              <a:rPr sz="15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CustomWebSecurityExpressionRoot(a,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fi); </a:t>
            </a:r>
            <a:r>
              <a:rPr sz="1500" spc="-10" dirty="0">
                <a:latin typeface="Courier New"/>
                <a:cs typeface="Courier New"/>
              </a:rPr>
              <a:t>ctx.setRootObject(root);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return</a:t>
            </a:r>
            <a:r>
              <a:rPr sz="1500" b="1" spc="-3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spc="-20" dirty="0">
                <a:latin typeface="Courier New"/>
                <a:cs typeface="Courier New"/>
              </a:rPr>
              <a:t>ctx;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15"/>
              </a:spcBef>
            </a:pPr>
            <a:r>
              <a:rPr sz="1500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500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dirty="0">
                <a:solidFill>
                  <a:srgbClr val="FFFFFF"/>
                </a:solidFill>
              </a:rPr>
              <a:t>Method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authorization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055D6-4E4C-4542-8BCF-00D4A00871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54</a:t>
            </a:fld>
            <a:endParaRPr lang="en-V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764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Method</a:t>
            </a:r>
            <a:r>
              <a:rPr spc="-35" dirty="0"/>
              <a:t> </a:t>
            </a:r>
            <a:r>
              <a:rPr spc="-10" dirty="0"/>
              <a:t>authorization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1E6A-59F4-9848-A214-04B898045F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55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07671"/>
            <a:ext cx="5230495" cy="252095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annotation</a:t>
            </a:r>
            <a:r>
              <a:rPr sz="2900" spc="-10" dirty="0">
                <a:latin typeface="Tw Cen MT"/>
                <a:cs typeface="Tw Cen MT"/>
              </a:rPr>
              <a:t> driven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voting</a:t>
            </a:r>
            <a:r>
              <a:rPr sz="2600" spc="-5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based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-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spc="-10" dirty="0">
                <a:solidFill>
                  <a:srgbClr val="636363"/>
                </a:solidFill>
                <a:latin typeface="Courier New"/>
                <a:cs typeface="Courier New"/>
              </a:rPr>
              <a:t>@Secured</a:t>
            </a:r>
            <a:endParaRPr sz="2600">
              <a:latin typeface="Courier New"/>
              <a:cs typeface="Courier New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expression</a:t>
            </a:r>
            <a:r>
              <a:rPr sz="2600" spc="-7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based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-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spc="-10" dirty="0">
                <a:solidFill>
                  <a:srgbClr val="636363"/>
                </a:solidFill>
                <a:latin typeface="Courier New"/>
                <a:cs typeface="Courier New"/>
              </a:rPr>
              <a:t>@Pre/@Post</a:t>
            </a:r>
            <a:endParaRPr sz="2600">
              <a:latin typeface="Courier New"/>
              <a:cs typeface="Courier New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JSR-</a:t>
            </a:r>
            <a:r>
              <a:rPr sz="2600" dirty="0">
                <a:latin typeface="Tw Cen MT"/>
                <a:cs typeface="Tw Cen MT"/>
              </a:rPr>
              <a:t>250</a:t>
            </a:r>
            <a:r>
              <a:rPr sz="2600" spc="-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-</a:t>
            </a:r>
            <a:r>
              <a:rPr sz="2600" spc="5" dirty="0">
                <a:latin typeface="Tw Cen MT"/>
                <a:cs typeface="Tw Cen MT"/>
              </a:rPr>
              <a:t> </a:t>
            </a:r>
            <a:r>
              <a:rPr sz="2600" spc="-10" dirty="0">
                <a:solidFill>
                  <a:srgbClr val="636363"/>
                </a:solidFill>
                <a:latin typeface="Courier New"/>
                <a:cs typeface="Courier New"/>
              </a:rPr>
              <a:t>@RolesAllowed</a:t>
            </a:r>
            <a:endParaRPr sz="2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8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xml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driven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03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Configuration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BD64F-0D6D-FD46-82E2-01FDCE1B9A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2184933"/>
            <a:ext cx="6500495" cy="202374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global-method-security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 marR="5080">
              <a:lnSpc>
                <a:spcPct val="136300"/>
              </a:lnSpc>
              <a:spcBef>
                <a:spcPts val="15"/>
              </a:spcBef>
            </a:pP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access-decision-manager-ref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"accessDecisionManager"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jsr250-annotations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"disabled"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pre-post-annotations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"disabled"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spc="-20" dirty="0">
                <a:solidFill>
                  <a:srgbClr val="7E007E"/>
                </a:solidFill>
                <a:latin typeface="Courier New"/>
                <a:cs typeface="Courier New"/>
              </a:rPr>
              <a:t>secured-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annotations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"enabled"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global-method-security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718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Annotation</a:t>
            </a:r>
            <a:r>
              <a:rPr spc="-80" dirty="0"/>
              <a:t> </a:t>
            </a:r>
            <a:r>
              <a:rPr dirty="0"/>
              <a:t>driven</a:t>
            </a:r>
            <a:r>
              <a:rPr spc="-75" dirty="0"/>
              <a:t> </a:t>
            </a:r>
            <a:r>
              <a:rPr spc="-10" dirty="0"/>
              <a:t>(voting)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CC284-5ABA-6045-8CA1-72D2F3DC62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4055745" cy="248666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34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voting</a:t>
            </a:r>
            <a:endParaRPr sz="2900">
              <a:latin typeface="Tw Cen MT"/>
              <a:cs typeface="Tw Cen MT"/>
            </a:endParaRPr>
          </a:p>
          <a:p>
            <a:pPr marL="25654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@Secured</a:t>
            </a:r>
            <a:r>
              <a:rPr sz="1600" spc="-10" dirty="0">
                <a:latin typeface="Courier New"/>
                <a:cs typeface="Courier New"/>
              </a:rPr>
              <a:t>({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"ROLE_USER"</a:t>
            </a:r>
            <a:r>
              <a:rPr sz="1600" spc="-10" dirty="0">
                <a:latin typeface="Courier New"/>
                <a:cs typeface="Courier New"/>
              </a:rPr>
              <a:t>})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2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30" dirty="0">
                <a:latin typeface="Tw Cen MT"/>
                <a:cs typeface="Tw Cen MT"/>
              </a:rPr>
              <a:t>jsr-</a:t>
            </a:r>
            <a:r>
              <a:rPr sz="2900" spc="-25" dirty="0">
                <a:latin typeface="Tw Cen MT"/>
                <a:cs typeface="Tw Cen MT"/>
              </a:rPr>
              <a:t>250</a:t>
            </a:r>
            <a:endParaRPr sz="2900">
              <a:latin typeface="Tw Cen MT"/>
              <a:cs typeface="Tw Cen MT"/>
            </a:endParaRPr>
          </a:p>
          <a:p>
            <a:pPr marL="25654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@RolesAllowed</a:t>
            </a:r>
            <a:r>
              <a:rPr sz="1600" spc="-10" dirty="0">
                <a:latin typeface="Courier New"/>
                <a:cs typeface="Courier New"/>
              </a:rPr>
              <a:t>({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"ROLE_USER"</a:t>
            </a:r>
            <a:r>
              <a:rPr sz="1600" spc="-10" dirty="0">
                <a:latin typeface="Courier New"/>
                <a:cs typeface="Courier New"/>
              </a:rPr>
              <a:t>})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2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11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713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Annotation</a:t>
            </a:r>
            <a:r>
              <a:rPr spc="-80" dirty="0"/>
              <a:t> </a:t>
            </a:r>
            <a:r>
              <a:rPr dirty="0"/>
              <a:t>driven</a:t>
            </a:r>
            <a:r>
              <a:rPr spc="-75" dirty="0"/>
              <a:t> </a:t>
            </a:r>
            <a:r>
              <a:rPr spc="-10" dirty="0"/>
              <a:t>(expression)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BF45-6983-2F46-B9E0-4CD7EF7E46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58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7966709" cy="36830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6540" marR="3181350" indent="-244475">
              <a:lnSpc>
                <a:spcPct val="128499"/>
              </a:lnSpc>
              <a:spcBef>
                <a:spcPts val="34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dirty="0"/>
              <a:t>	</a:t>
            </a:r>
            <a:r>
              <a:rPr sz="2900" spc="-50" dirty="0">
                <a:latin typeface="Tw Cen MT"/>
                <a:cs typeface="Tw Cen MT"/>
              </a:rPr>
              <a:t>1 </a:t>
            </a: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"hasRole('ROLE_USER')"</a:t>
            </a:r>
            <a:r>
              <a:rPr sz="1600" spc="-10" dirty="0">
                <a:latin typeface="Courier New"/>
                <a:cs typeface="Courier New"/>
              </a:rPr>
              <a:t>)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2</a:t>
            </a:r>
            <a:endParaRPr sz="2900">
              <a:latin typeface="Tw Cen MT"/>
              <a:cs typeface="Tw Cen MT"/>
            </a:endParaRPr>
          </a:p>
          <a:p>
            <a:pPr marL="25654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"hasRole('ROLE_USER')</a:t>
            </a:r>
            <a:r>
              <a:rPr sz="1600" spc="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and</a:t>
            </a:r>
            <a:r>
              <a:rPr sz="1600" spc="2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hasRole('ROLE_ADMIN')"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2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11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3</a:t>
            </a:r>
            <a:endParaRPr sz="2900">
              <a:latin typeface="Tw Cen MT"/>
              <a:cs typeface="Tw Cen MT"/>
            </a:endParaRPr>
          </a:p>
          <a:p>
            <a:pPr marL="256540">
              <a:lnSpc>
                <a:spcPct val="100000"/>
              </a:lnSpc>
              <a:spcBef>
                <a:spcPts val="680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"hasAnyRole('ROLE_USER',</a:t>
            </a:r>
            <a:r>
              <a:rPr sz="1600" spc="5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'ROLE_ADMIN')"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2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316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XML</a:t>
            </a:r>
            <a:r>
              <a:rPr spc="-65" dirty="0"/>
              <a:t> </a:t>
            </a:r>
            <a:r>
              <a:rPr dirty="0"/>
              <a:t>driven</a:t>
            </a:r>
            <a:r>
              <a:rPr spc="-60" dirty="0"/>
              <a:t> </a:t>
            </a:r>
            <a:r>
              <a:rPr dirty="0"/>
              <a:t>authorization</a:t>
            </a:r>
            <a:r>
              <a:rPr spc="-60" dirty="0"/>
              <a:t> </a:t>
            </a:r>
            <a:r>
              <a:rPr spc="-25" dirty="0"/>
              <a:t>(1)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27354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800"/>
              </a:spcBef>
            </a:pPr>
            <a:r>
              <a:rPr dirty="0"/>
              <a:t>&lt;bean</a:t>
            </a:r>
            <a:r>
              <a:rPr spc="-120" dirty="0"/>
              <a:t> </a:t>
            </a:r>
            <a:r>
              <a:rPr dirty="0">
                <a:solidFill>
                  <a:srgbClr val="7E007E"/>
                </a:solidFill>
              </a:rPr>
              <a:t>id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"methodInterceptor"</a:t>
            </a:r>
            <a:r>
              <a:rPr spc="-114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class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"…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MethodSecurityInterceptor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10" dirty="0"/>
              <a:t> </a:t>
            </a:r>
            <a:r>
              <a:rPr spc="-10" dirty="0">
                <a:solidFill>
                  <a:srgbClr val="7E007E"/>
                </a:solidFill>
              </a:rPr>
              <a:t>name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authenticationManager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3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ref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"authManager"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71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10" dirty="0"/>
              <a:t> </a:t>
            </a:r>
            <a:r>
              <a:rPr spc="-10" dirty="0">
                <a:solidFill>
                  <a:srgbClr val="7E007E"/>
                </a:solidFill>
              </a:rPr>
              <a:t>name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accessDecisionManager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3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ref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"decisionManager"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339725">
              <a:lnSpc>
                <a:spcPct val="100000"/>
              </a:lnSpc>
              <a:spcBef>
                <a:spcPts val="69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property</a:t>
            </a:r>
            <a:r>
              <a:rPr spc="-75" dirty="0"/>
              <a:t> </a:t>
            </a:r>
            <a:r>
              <a:rPr spc="-10" dirty="0">
                <a:solidFill>
                  <a:srgbClr val="7E007E"/>
                </a:solidFill>
              </a:rPr>
              <a:t>name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securityMetadataSource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58356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008080"/>
                </a:solidFill>
              </a:rPr>
              <a:t>&lt;</a:t>
            </a:r>
            <a:r>
              <a:rPr spc="-10" dirty="0"/>
              <a:t>value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827405">
              <a:lnSpc>
                <a:spcPct val="100000"/>
              </a:lnSpc>
              <a:spcBef>
                <a:spcPts val="710"/>
              </a:spcBef>
            </a:pPr>
            <a:r>
              <a:rPr spc="-10" dirty="0">
                <a:solidFill>
                  <a:srgbClr val="000000"/>
                </a:solidFill>
              </a:rPr>
              <a:t>org.training.AccountService.createAccount=ROLE_USER</a:t>
            </a:r>
          </a:p>
          <a:p>
            <a:pPr marL="827405">
              <a:lnSpc>
                <a:spcPct val="100000"/>
              </a:lnSpc>
              <a:spcBef>
                <a:spcPts val="700"/>
              </a:spcBef>
            </a:pPr>
            <a:r>
              <a:rPr spc="-10" dirty="0">
                <a:solidFill>
                  <a:srgbClr val="000000"/>
                </a:solidFill>
              </a:rPr>
              <a:t>org.training.AccountService.delete*=ROLE_ADMIN</a:t>
            </a:r>
          </a:p>
          <a:p>
            <a:pPr marL="58356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value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339725">
              <a:lnSpc>
                <a:spcPct val="100000"/>
              </a:lnSpc>
              <a:spcBef>
                <a:spcPts val="705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property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70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bean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A8F4C-10F8-ED4C-90F0-EEA0C62019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59</a:t>
            </a:fld>
            <a:endParaRPr lang="en-V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008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SecurityContextHolder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3186-B222-5841-B518-1491B11853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5271135" cy="25076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provide</a:t>
            </a:r>
            <a:r>
              <a:rPr sz="2900" spc="-5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access</a:t>
            </a:r>
            <a:r>
              <a:rPr sz="2900" spc="-6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to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SecurityContext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strategies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ThreadLocal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InreritableThreadLocal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spc="-10" dirty="0">
                <a:latin typeface="Tw Cen MT"/>
                <a:cs typeface="Tw Cen MT"/>
              </a:rPr>
              <a:t>Global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316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XML</a:t>
            </a:r>
            <a:r>
              <a:rPr spc="-65" dirty="0"/>
              <a:t> </a:t>
            </a:r>
            <a:r>
              <a:rPr dirty="0"/>
              <a:t>driven</a:t>
            </a:r>
            <a:r>
              <a:rPr spc="-60" dirty="0"/>
              <a:t> </a:t>
            </a:r>
            <a:r>
              <a:rPr dirty="0"/>
              <a:t>authorization</a:t>
            </a:r>
            <a:r>
              <a:rPr spc="-60" dirty="0"/>
              <a:t> </a:t>
            </a:r>
            <a:r>
              <a:rPr spc="-25" dirty="0"/>
              <a:t>(2)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38025-93E6-AA4D-B636-3901337B3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2184933"/>
            <a:ext cx="7355840" cy="235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4220" marR="1715135" indent="-732155">
              <a:lnSpc>
                <a:spcPct val="136900"/>
              </a:lnSpc>
              <a:spcBef>
                <a:spcPts val="1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"accountService"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"org.training.AccountServiceImpl"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intercept-methods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protect</a:t>
            </a:r>
            <a:r>
              <a:rPr sz="1600" b="1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"ROLE_USER"</a:t>
            </a:r>
            <a:r>
              <a:rPr sz="1600" spc="-114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method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"createAccount"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protect</a:t>
            </a:r>
            <a:r>
              <a:rPr sz="1600" b="1" spc="-16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"ROLE_ADMIN"</a:t>
            </a:r>
            <a:r>
              <a:rPr sz="1600" spc="-15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method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"delete*"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intercept-methods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dirty="0">
                <a:solidFill>
                  <a:srgbClr val="FFFFFF"/>
                </a:solidFill>
              </a:rPr>
              <a:t>Domain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Object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885B9-4723-5A42-8D12-592D6855A8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61</a:t>
            </a:fld>
            <a:endParaRPr lang="en-V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4226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ACL</a:t>
            </a:r>
            <a:r>
              <a:rPr spc="-90" dirty="0"/>
              <a:t> </a:t>
            </a:r>
            <a:r>
              <a:rPr dirty="0"/>
              <a:t>DB</a:t>
            </a:r>
            <a:r>
              <a:rPr spc="-90" dirty="0"/>
              <a:t> </a:t>
            </a:r>
            <a:r>
              <a:rPr spc="-10" dirty="0"/>
              <a:t>scheme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1B333B-89A1-2A4F-8C50-DF4CF99579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62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00200"/>
            <a:ext cx="8229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387" y="1524352"/>
            <a:ext cx="3761740" cy="21488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ACL_CLASS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ACL_SID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ACL_OBJECT_IDENTITY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ACL_ENTRY</a:t>
            </a:r>
            <a:endParaRPr sz="2900">
              <a:latin typeface="Tw Cen MT"/>
              <a:cs typeface="Tw Cen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FD56-B2D1-074C-9C6A-F4794202B4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63</a:t>
            </a:fld>
            <a:endParaRPr lang="en-V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774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25" dirty="0"/>
              <a:t> </a:t>
            </a:r>
            <a:r>
              <a:rPr spc="-10" dirty="0"/>
              <a:t>classes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6E16-AD07-C642-B8CF-94C1693A2A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64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7686675" cy="31553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5" dirty="0">
                <a:latin typeface="Tw Cen MT"/>
                <a:cs typeface="Tw Cen MT"/>
              </a:rPr>
              <a:t>Acl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AccessControlEntry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Permission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5" dirty="0">
                <a:latin typeface="Tw Cen MT"/>
                <a:cs typeface="Tw Cen MT"/>
              </a:rPr>
              <a:t>Sid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ObjectIdentity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represents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the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identity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of</a:t>
            </a:r>
            <a:r>
              <a:rPr sz="2600" spc="6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an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individual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domain </a:t>
            </a:r>
            <a:r>
              <a:rPr sz="2600" spc="-10" dirty="0">
                <a:latin typeface="Tw Cen MT"/>
                <a:cs typeface="Tw Cen MT"/>
              </a:rPr>
              <a:t>object</a:t>
            </a:r>
            <a:endParaRPr sz="2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0366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114" dirty="0"/>
              <a:t> </a:t>
            </a:r>
            <a:r>
              <a:rPr dirty="0"/>
              <a:t>ACL</a:t>
            </a:r>
            <a:r>
              <a:rPr spc="-90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88A12-0346-7641-8553-3B01E92421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65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4993640" cy="26797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AclService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MutableAclService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LookupStrategy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ObjectIdentityRetrievalStrategy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SidRetrievalStrategy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4511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Permissions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F9D1-96D3-D742-969D-8B9E590B3B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3136265" cy="34474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base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permissions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read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(1)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write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(2)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create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(4)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delete</a:t>
            </a:r>
            <a:r>
              <a:rPr sz="2600" spc="-45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(8)</a:t>
            </a:r>
            <a:endParaRPr sz="26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00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administration</a:t>
            </a:r>
            <a:r>
              <a:rPr sz="2600" spc="-70" dirty="0">
                <a:latin typeface="Tw Cen MT"/>
                <a:cs typeface="Tw Cen MT"/>
              </a:rPr>
              <a:t> </a:t>
            </a:r>
            <a:r>
              <a:rPr sz="2600" spc="-20" dirty="0">
                <a:latin typeface="Tw Cen MT"/>
                <a:cs typeface="Tw Cen MT"/>
              </a:rPr>
              <a:t>(16)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custom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permissions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1565167"/>
            <a:ext cx="5562600" cy="47402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437EF-FB25-5547-875B-E58A1D1CCA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67</a:t>
            </a:fld>
            <a:endParaRPr lang="en-V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836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Configuration</a:t>
            </a:r>
            <a:r>
              <a:rPr spc="-105" dirty="0"/>
              <a:t> </a:t>
            </a:r>
            <a:r>
              <a:rPr spc="-10" dirty="0"/>
              <a:t>(voting)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ECAB2-E953-4D46-B98A-9871084C87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68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7233920" cy="435165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sec:global-method-security</a:t>
            </a:r>
            <a:endParaRPr sz="1600">
              <a:latin typeface="Courier New"/>
              <a:cs typeface="Courier New"/>
            </a:endParaRPr>
          </a:p>
          <a:p>
            <a:pPr marL="256540" marR="737870">
              <a:lnSpc>
                <a:spcPts val="2620"/>
              </a:lnSpc>
              <a:spcBef>
                <a:spcPts val="200"/>
              </a:spcBef>
            </a:pP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access-decision-manager-ref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"accessDecisionManager" </a:t>
            </a: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secured-annotations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"enabled"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27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"accessDecisionManager"</a:t>
            </a:r>
            <a:r>
              <a:rPr sz="1600" spc="-1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"…AffirmativeBased"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2802255" algn="ctr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9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"decisionVoters"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5491480" algn="ctr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3291840" algn="ctr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"voter1"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3291840" algn="ctr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ref</a:t>
            </a:r>
            <a:r>
              <a:rPr sz="16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"voter2"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R="5369560" algn="ctr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5367655" algn="ctr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R="6346825" algn="ctr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3895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@Secured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49C2-18B9-CE4D-A570-32CE7915B4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69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49130"/>
            <a:ext cx="7227570" cy="45618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70"/>
              </a:spcBef>
              <a:buClr>
                <a:srgbClr val="70685A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spc="-10" dirty="0">
                <a:latin typeface="Tw Cen MT"/>
                <a:cs typeface="Tw Cen MT"/>
              </a:rPr>
              <a:t>annotation</a:t>
            </a:r>
            <a:endParaRPr sz="27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500" spc="-10" dirty="0">
                <a:solidFill>
                  <a:srgbClr val="636363"/>
                </a:solidFill>
                <a:latin typeface="Courier New"/>
                <a:cs typeface="Courier New"/>
              </a:rPr>
              <a:t>@Secured</a:t>
            </a:r>
            <a:r>
              <a:rPr sz="1500" spc="-10" dirty="0">
                <a:latin typeface="Courier New"/>
                <a:cs typeface="Courier New"/>
              </a:rPr>
              <a:t>(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ACL_CUSTOMER_READ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500" b="1" spc="-6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Customer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getProjectsByCustomer(</a:t>
            </a:r>
            <a:r>
              <a:rPr sz="1500" b="1" dirty="0">
                <a:latin typeface="Courier New"/>
                <a:cs typeface="Courier New"/>
              </a:rPr>
              <a:t>Customer</a:t>
            </a:r>
            <a:r>
              <a:rPr sz="1500" b="1" spc="-6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customer)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{}</a:t>
            </a:r>
            <a:endParaRPr sz="15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325"/>
              </a:spcBef>
              <a:buClr>
                <a:srgbClr val="70685A"/>
              </a:buClr>
              <a:buSzPct val="59259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700" spc="-10" dirty="0">
                <a:latin typeface="Tw Cen MT"/>
                <a:cs typeface="Tw Cen MT"/>
              </a:rPr>
              <a:t>voter</a:t>
            </a:r>
            <a:endParaRPr sz="27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500" spc="-7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"customerReadVoter"</a:t>
            </a:r>
            <a:r>
              <a:rPr sz="1500" spc="-6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"…AclEntryVoter"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2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500" b="1" spc="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aclService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2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500" b="1" spc="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ACL_CUSTOMER_READ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500" b="1" spc="-20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5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array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util:constant</a:t>
            </a:r>
            <a:r>
              <a:rPr sz="1500" spc="-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static-field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"…BasePermission.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READ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array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3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500" b="1" spc="-20" dirty="0">
                <a:solidFill>
                  <a:srgbClr val="3E7E7E"/>
                </a:solidFill>
                <a:latin typeface="Courier New"/>
                <a:cs typeface="Courier New"/>
              </a:rPr>
              <a:t>arg</a:t>
            </a:r>
            <a:r>
              <a:rPr sz="1500" spc="-2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2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10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b="1" dirty="0">
                <a:solidFill>
                  <a:srgbClr val="2A00FF"/>
                </a:solidFill>
                <a:latin typeface="Courier New"/>
                <a:cs typeface="Courier New"/>
              </a:rPr>
              <a:t>processDomainObjectClass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9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"…</a:t>
            </a:r>
            <a:r>
              <a:rPr sz="1500" b="1" spc="-10" dirty="0">
                <a:solidFill>
                  <a:srgbClr val="2A00FF"/>
                </a:solidFill>
                <a:latin typeface="Courier New"/>
                <a:cs typeface="Courier New"/>
              </a:rPr>
              <a:t>Customer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4474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Getting</a:t>
            </a:r>
            <a:r>
              <a:rPr spc="-40" dirty="0"/>
              <a:t> </a:t>
            </a:r>
            <a:r>
              <a:rPr spc="-10" dirty="0"/>
              <a:t>started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7FCCA-3C4A-304D-A619-DD76340AC1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935532" y="1853463"/>
            <a:ext cx="7600950" cy="268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sz="1600" b="1" dirty="0">
                <a:latin typeface="Courier New"/>
                <a:cs typeface="Courier New"/>
              </a:rPr>
              <a:t>SecurityContext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context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SecurityContextHolder</a:t>
            </a:r>
            <a:r>
              <a:rPr sz="1600" spc="-10" dirty="0">
                <a:latin typeface="Courier New"/>
                <a:cs typeface="Courier New"/>
              </a:rPr>
              <a:t>.getContext(); </a:t>
            </a:r>
            <a:r>
              <a:rPr sz="1600" dirty="0">
                <a:latin typeface="Courier New"/>
                <a:cs typeface="Courier New"/>
              </a:rPr>
              <a:t>Object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principal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context.get</a:t>
            </a:r>
            <a:r>
              <a:rPr sz="1600" b="1" spc="-10" dirty="0">
                <a:latin typeface="Courier New"/>
                <a:cs typeface="Courier New"/>
              </a:rPr>
              <a:t>Authentication</a:t>
            </a:r>
            <a:r>
              <a:rPr sz="1600" spc="-10" dirty="0">
                <a:latin typeface="Courier New"/>
                <a:cs typeface="Courier New"/>
              </a:rPr>
              <a:t>().get</a:t>
            </a:r>
            <a:r>
              <a:rPr sz="1600" b="1" spc="-10" dirty="0">
                <a:latin typeface="Courier New"/>
                <a:cs typeface="Courier New"/>
              </a:rPr>
              <a:t>Principal</a:t>
            </a:r>
            <a:r>
              <a:rPr sz="1600" spc="-10" dirty="0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if</a:t>
            </a:r>
            <a:r>
              <a:rPr sz="16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(principal</a:t>
            </a:r>
            <a:r>
              <a:rPr sz="1600" spc="-75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instanceof</a:t>
            </a:r>
            <a:r>
              <a:rPr sz="1600" b="1" spc="-6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UserDetails)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Courier New"/>
                <a:cs typeface="Courier New"/>
              </a:rPr>
              <a:t>String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username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((UserDetails)principal).getUsername();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else</a:t>
            </a:r>
            <a:r>
              <a:rPr sz="16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Courier New"/>
                <a:cs typeface="Courier New"/>
              </a:rPr>
              <a:t>String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username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principal.toString();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017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Configuration</a:t>
            </a:r>
            <a:r>
              <a:rPr spc="-105" dirty="0"/>
              <a:t> </a:t>
            </a:r>
            <a:r>
              <a:rPr spc="-10" dirty="0"/>
              <a:t>(expressions)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E01E-338D-C84A-BE89-367F61E17D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929663"/>
            <a:ext cx="8089265" cy="40201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security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pre-post-annotations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"enabled"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expression-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handler</a:t>
            </a:r>
            <a:r>
              <a:rPr sz="1600" b="1" spc="-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"expressionHandler"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"expressionHandler"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710"/>
              </a:spcBef>
            </a:pP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"…DefaultMethodSecurity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ExpressionHandler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permissionEvaluator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"permissionEvaluator"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"permissionEvaluator"</a:t>
            </a:r>
            <a:r>
              <a:rPr sz="1600" spc="-114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"…Acl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PermissionEvaluator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constructor-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arg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aclService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45339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Permission</a:t>
            </a:r>
            <a:r>
              <a:rPr spc="-215" dirty="0"/>
              <a:t> </a:t>
            </a:r>
            <a:r>
              <a:rPr spc="-10" dirty="0"/>
              <a:t>evaluator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16EC3-88B9-3441-A64B-D5135C2D1F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942845"/>
            <a:ext cx="6622415" cy="3596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10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PermissionEvaluator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8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hasPermission(Authentication authentication,</a:t>
            </a:r>
            <a:endParaRPr sz="1600">
              <a:latin typeface="Courier New"/>
              <a:cs typeface="Courier New"/>
            </a:endParaRPr>
          </a:p>
          <a:p>
            <a:pPr marL="2945130" marR="493395">
              <a:lnSpc>
                <a:spcPct val="136300"/>
              </a:lnSpc>
            </a:pPr>
            <a:r>
              <a:rPr sz="1600" b="1" dirty="0">
                <a:latin typeface="Courier New"/>
                <a:cs typeface="Courier New"/>
              </a:rPr>
              <a:t>Object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targetDomainObject</a:t>
            </a:r>
            <a:r>
              <a:rPr sz="1600" spc="-10" dirty="0">
                <a:latin typeface="Courier New"/>
                <a:cs typeface="Courier New"/>
              </a:rPr>
              <a:t>, </a:t>
            </a:r>
            <a:r>
              <a:rPr sz="1600" dirty="0">
                <a:latin typeface="Courier New"/>
                <a:cs typeface="Courier New"/>
              </a:rPr>
              <a:t>Object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permission);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9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hasPermission(Authentication authentication,</a:t>
            </a:r>
            <a:endParaRPr sz="1600">
              <a:latin typeface="Courier New"/>
              <a:cs typeface="Courier New"/>
            </a:endParaRPr>
          </a:p>
          <a:p>
            <a:pPr marL="294513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latin typeface="Courier New"/>
                <a:cs typeface="Courier New"/>
              </a:rPr>
              <a:t>Serializable</a:t>
            </a:r>
            <a:r>
              <a:rPr sz="1600" b="1" spc="-11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targetId</a:t>
            </a:r>
            <a:r>
              <a:rPr sz="1600" spc="-10" dirty="0"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2945130" marR="1348740">
              <a:lnSpc>
                <a:spcPct val="136200"/>
              </a:lnSpc>
              <a:spcBef>
                <a:spcPts val="10"/>
              </a:spcBef>
            </a:pPr>
            <a:r>
              <a:rPr sz="1600" b="1" dirty="0">
                <a:latin typeface="Courier New"/>
                <a:cs typeface="Courier New"/>
              </a:rPr>
              <a:t>String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targetType</a:t>
            </a:r>
            <a:r>
              <a:rPr sz="1600" spc="-10" dirty="0">
                <a:latin typeface="Courier New"/>
                <a:cs typeface="Courier New"/>
              </a:rPr>
              <a:t>, </a:t>
            </a:r>
            <a:r>
              <a:rPr sz="1600" dirty="0">
                <a:latin typeface="Courier New"/>
                <a:cs typeface="Courier New"/>
              </a:rPr>
              <a:t>Object</a:t>
            </a:r>
            <a:r>
              <a:rPr sz="1600" spc="-5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permission);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4340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@PreAuthorize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A1FF3-D5FD-534E-BB2B-30FA22896E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72</a:t>
            </a:fld>
            <a:endParaRPr lang="en-VN"/>
          </a:p>
        </p:txBody>
      </p:sp>
      <p:grpSp>
        <p:nvGrpSpPr>
          <p:cNvPr id="3" name="object 3"/>
          <p:cNvGrpSpPr/>
          <p:nvPr/>
        </p:nvGrpSpPr>
        <p:grpSpPr>
          <a:xfrm>
            <a:off x="704087" y="4956047"/>
            <a:ext cx="1728470" cy="21590"/>
            <a:chOff x="704087" y="4956047"/>
            <a:chExt cx="1728470" cy="21590"/>
          </a:xfrm>
        </p:grpSpPr>
        <p:sp>
          <p:nvSpPr>
            <p:cNvPr id="4" name="object 4"/>
            <p:cNvSpPr/>
            <p:nvPr/>
          </p:nvSpPr>
          <p:spPr>
            <a:xfrm>
              <a:off x="704087" y="4965191"/>
              <a:ext cx="196850" cy="10795"/>
            </a:xfrm>
            <a:custGeom>
              <a:avLst/>
              <a:gdLst/>
              <a:ahLst/>
              <a:cxnLst/>
              <a:rect l="l" t="t" r="r" b="b"/>
              <a:pathLst>
                <a:path w="196850" h="10795">
                  <a:moveTo>
                    <a:pt x="196596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196596" y="10667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7068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0683" y="4956047"/>
              <a:ext cx="1531620" cy="21590"/>
            </a:xfrm>
            <a:custGeom>
              <a:avLst/>
              <a:gdLst/>
              <a:ahLst/>
              <a:cxnLst/>
              <a:rect l="l" t="t" r="r" b="b"/>
              <a:pathLst>
                <a:path w="1531620" h="21589">
                  <a:moveTo>
                    <a:pt x="1531619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1531619" y="21335"/>
                  </a:lnTo>
                  <a:lnTo>
                    <a:pt x="15316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1387" y="1408062"/>
            <a:ext cx="7479030" cy="43967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1226820">
              <a:lnSpc>
                <a:spcPct val="130400"/>
              </a:lnSpc>
              <a:spcBef>
                <a:spcPts val="52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by</a:t>
            </a:r>
            <a:r>
              <a:rPr sz="2900" spc="-8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domain</a:t>
            </a:r>
            <a:r>
              <a:rPr sz="2900" spc="-7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object </a:t>
            </a: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"hasPermission(#customer,</a:t>
            </a:r>
            <a:r>
              <a:rPr sz="1600" spc="-1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'delete')"</a:t>
            </a:r>
            <a:r>
              <a:rPr sz="1600" spc="-10" dirty="0">
                <a:latin typeface="Courier New"/>
                <a:cs typeface="Courier New"/>
              </a:rPr>
              <a:t>)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7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delete(Customer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by</a:t>
            </a:r>
            <a:r>
              <a:rPr sz="2900" spc="-15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identifier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"hasPermission(#id,</a:t>
            </a:r>
            <a:r>
              <a:rPr sz="1600" spc="-7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'org.training.Customer',</a:t>
            </a:r>
            <a:r>
              <a:rPr sz="1600" spc="-7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'read')</a:t>
            </a:r>
            <a:r>
              <a:rPr sz="1600" spc="-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or</a:t>
            </a:r>
            <a:r>
              <a:rPr sz="1600" spc="-7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4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+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"hasPermission(#id,</a:t>
            </a:r>
            <a:r>
              <a:rPr sz="1600" spc="-19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'org.training.Customer',</a:t>
            </a:r>
            <a:r>
              <a:rPr sz="1600" spc="-19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'admin')"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getById(Long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id);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hardcode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"#customer.owner.id</a:t>
            </a:r>
            <a:r>
              <a:rPr sz="1600" spc="-3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==</a:t>
            </a:r>
            <a:r>
              <a:rPr sz="1600" spc="-1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principal.id"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7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create(Customer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customer);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447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@PreFilter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F98D-4E50-EA47-9AD6-F35B09ED6F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7966709" cy="381889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34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single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parameter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@PreFilter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"hasPermission(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filterObject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,</a:t>
            </a:r>
            <a:r>
              <a:rPr sz="1600" spc="-2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'read')"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5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List&lt;Customer&gt;</a:t>
            </a:r>
            <a:r>
              <a:rPr sz="1600" spc="-5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filterCustomers(List&lt;Customer&gt;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customers)</a:t>
            </a:r>
            <a:r>
              <a:rPr sz="1600" spc="-7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return</a:t>
            </a:r>
            <a:r>
              <a:rPr sz="1600" b="1" spc="-5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customers;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multiple</a:t>
            </a:r>
            <a:r>
              <a:rPr sz="2900" spc="5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parameters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b="1" dirty="0">
                <a:solidFill>
                  <a:srgbClr val="636363"/>
                </a:solidFill>
                <a:latin typeface="Courier New"/>
                <a:cs typeface="Courier New"/>
              </a:rPr>
              <a:t>@PreFilter</a:t>
            </a:r>
            <a:r>
              <a:rPr sz="1600" dirty="0">
                <a:latin typeface="Courier New"/>
                <a:cs typeface="Courier New"/>
              </a:rPr>
              <a:t>(</a:t>
            </a:r>
            <a:r>
              <a:rPr sz="1600" b="1" dirty="0">
                <a:latin typeface="Courier New"/>
                <a:cs typeface="Courier New"/>
              </a:rPr>
              <a:t>filterTarget</a:t>
            </a:r>
            <a:r>
              <a:rPr sz="1600" b="1" spc="-9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120" dirty="0"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"customers"</a:t>
            </a:r>
            <a:r>
              <a:rPr sz="1600" spc="-10" dirty="0"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135509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Courier New"/>
                <a:cs typeface="Courier New"/>
              </a:rPr>
              <a:t>value</a:t>
            </a:r>
            <a:r>
              <a:rPr sz="1600" spc="-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spc="-85" dirty="0"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"hasPermission(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filterObject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,</a:t>
            </a:r>
            <a:r>
              <a:rPr sz="1600" spc="-9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'update')"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4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void</a:t>
            </a:r>
            <a:r>
              <a:rPr sz="1600" b="1" spc="-2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updateCustomers(List&lt;Customer&gt;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customers,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State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st)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dirty="0">
                <a:solidFill>
                  <a:srgbClr val="FFFFFF"/>
                </a:solidFill>
              </a:rPr>
              <a:t>Additional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F8BE7-C344-5E4C-B97B-75C883AF73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74</a:t>
            </a:fld>
            <a:endParaRPr lang="en-V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378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RunAsManager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C0272-CB9A-154C-89D8-4C15FBC296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75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7841615" cy="435165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/*Creates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r>
              <a:rPr sz="1600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new</a:t>
            </a:r>
            <a:r>
              <a:rPr sz="1600" spc="-7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temporary</a:t>
            </a:r>
            <a:r>
              <a:rPr sz="1600" b="1" spc="-6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3EBE"/>
                </a:solidFill>
                <a:latin typeface="Courier New"/>
                <a:cs typeface="Courier New"/>
              </a:rPr>
              <a:t>Authentication</a:t>
            </a:r>
            <a:r>
              <a:rPr sz="1600" spc="-60" dirty="0">
                <a:solidFill>
                  <a:srgbClr val="3E3E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object.*/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600" b="1" spc="-7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RunAsManager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90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/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*Returns</a:t>
            </a:r>
            <a:r>
              <a:rPr sz="1600" spc="-3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a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replacement</a:t>
            </a:r>
            <a:r>
              <a:rPr sz="1600" b="1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E5FBE"/>
                </a:solidFill>
                <a:latin typeface="Courier New"/>
                <a:cs typeface="Courier New"/>
              </a:rPr>
              <a:t>Authentication</a:t>
            </a:r>
            <a:r>
              <a:rPr sz="1600" b="1" spc="-5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object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for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the</a:t>
            </a:r>
            <a:r>
              <a:rPr sz="1600" spc="-6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current</a:t>
            </a:r>
            <a:endParaRPr sz="16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*secure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object,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or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null</a:t>
            </a:r>
            <a:r>
              <a:rPr sz="1600" spc="-5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if</a:t>
            </a:r>
            <a:r>
              <a:rPr sz="1600" spc="-2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replacement</a:t>
            </a:r>
            <a:r>
              <a:rPr sz="1600" spc="-45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5FBE"/>
                </a:solidFill>
                <a:latin typeface="Courier New"/>
                <a:cs typeface="Courier New"/>
              </a:rPr>
              <a:t>not</a:t>
            </a:r>
            <a:r>
              <a:rPr sz="1600" spc="-40" dirty="0">
                <a:solidFill>
                  <a:srgbClr val="3E5FB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3E5FBE"/>
                </a:solidFill>
                <a:latin typeface="Courier New"/>
                <a:cs typeface="Courier New"/>
              </a:rPr>
              <a:t>required*/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b="1" dirty="0">
                <a:latin typeface="Courier New"/>
                <a:cs typeface="Courier New"/>
              </a:rPr>
              <a:t>Authentication</a:t>
            </a:r>
            <a:r>
              <a:rPr sz="1600" b="1" spc="-17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buildRunAs(Authentication</a:t>
            </a:r>
            <a:r>
              <a:rPr sz="1600" spc="-165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authentication</a:t>
            </a:r>
            <a:r>
              <a:rPr sz="1600" spc="-10" dirty="0">
                <a:latin typeface="Courier New"/>
                <a:cs typeface="Courier New"/>
              </a:rPr>
              <a:t>,</a:t>
            </a:r>
            <a:endParaRPr sz="1600">
              <a:latin typeface="Courier New"/>
              <a:cs typeface="Courier New"/>
            </a:endParaRPr>
          </a:p>
          <a:p>
            <a:pPr marL="343281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latin typeface="Courier New"/>
                <a:cs typeface="Courier New"/>
              </a:rPr>
              <a:t>Object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object,</a:t>
            </a:r>
            <a:endParaRPr sz="1600">
              <a:latin typeface="Courier New"/>
              <a:cs typeface="Courier New"/>
            </a:endParaRPr>
          </a:p>
          <a:p>
            <a:pPr marL="343281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latin typeface="Courier New"/>
                <a:cs typeface="Courier New"/>
              </a:rPr>
              <a:t>Collection&lt;ConfigAttribute&gt;</a:t>
            </a:r>
            <a:r>
              <a:rPr sz="1600" spc="-2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attr);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85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14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supports(ConfigAttribute</a:t>
            </a:r>
            <a:r>
              <a:rPr sz="1600" spc="-1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attribute);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128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600" b="1" spc="-114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supports(Class&lt;?&gt;</a:t>
            </a:r>
            <a:r>
              <a:rPr sz="1600" spc="-10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clazz);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25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RunAs</a:t>
            </a:r>
            <a:r>
              <a:rPr spc="-65" dirty="0"/>
              <a:t> </a:t>
            </a:r>
            <a:r>
              <a:rPr dirty="0"/>
              <a:t>configuration</a:t>
            </a:r>
            <a:r>
              <a:rPr spc="-55" dirty="0"/>
              <a:t> </a:t>
            </a:r>
            <a:r>
              <a:rPr spc="-25" dirty="0"/>
              <a:t>(1)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9905B-82DB-CF46-B733-D8F531ACE9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6134735" cy="26904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"runAsManager"</a:t>
            </a:r>
            <a:r>
              <a:rPr sz="16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"…RunAsManagerImpl"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"rolePrefix"</a:t>
            </a:r>
            <a:r>
              <a:rPr sz="1600" spc="-114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"ROLE_"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key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"someKey"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"…RunAsImplAuthenticationProvider"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7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key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8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value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"someKey"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257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RunAs</a:t>
            </a:r>
            <a:r>
              <a:rPr spc="-65" dirty="0"/>
              <a:t> </a:t>
            </a:r>
            <a:r>
              <a:rPr dirty="0"/>
              <a:t>configuration</a:t>
            </a:r>
            <a:r>
              <a:rPr spc="-55" dirty="0"/>
              <a:t> </a:t>
            </a:r>
            <a:r>
              <a:rPr spc="-25" dirty="0"/>
              <a:t>(2)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85B27-4019-1443-BDBC-5293A7193B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7600950" cy="282067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34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magic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spc="-25" dirty="0">
                <a:latin typeface="Tw Cen MT"/>
                <a:cs typeface="Tw Cen MT"/>
              </a:rPr>
              <a:t>tag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sec:global-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method-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security</a:t>
            </a:r>
            <a:r>
              <a:rPr sz="1600" spc="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run-as-manager-ref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"runAsManager"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2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interceptor</a:t>
            </a:r>
            <a:r>
              <a:rPr sz="2900" spc="-55" dirty="0">
                <a:latin typeface="Tw Cen MT"/>
                <a:cs typeface="Tw Cen MT"/>
              </a:rPr>
              <a:t> </a:t>
            </a:r>
            <a:r>
              <a:rPr sz="2900" spc="-20" dirty="0">
                <a:latin typeface="Tw Cen MT"/>
                <a:cs typeface="Tw Cen MT"/>
              </a:rPr>
              <a:t>bean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"…MethodSecurityInterceptor"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runAsManager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4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"runAsManager"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524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After</a:t>
            </a:r>
            <a:r>
              <a:rPr spc="-20" dirty="0"/>
              <a:t> </a:t>
            </a:r>
            <a:r>
              <a:rPr spc="-10" dirty="0"/>
              <a:t>invocation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CF3B68-6816-564B-99E4-6A86365615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78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869" y="2495676"/>
            <a:ext cx="690880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013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25" dirty="0"/>
              <a:t> </a:t>
            </a:r>
            <a:r>
              <a:rPr spc="-10" dirty="0"/>
              <a:t>services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FE8D-082A-3946-B293-81BAD8A698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79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35328"/>
            <a:ext cx="7799705" cy="44253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3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300" b="1" spc="-9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3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3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AfterInvocationManager</a:t>
            </a:r>
            <a:r>
              <a:rPr sz="1300" b="1" spc="-100" dirty="0">
                <a:latin typeface="Courier New"/>
                <a:cs typeface="Courier New"/>
              </a:rPr>
              <a:t> </a:t>
            </a:r>
            <a:r>
              <a:rPr sz="1300" spc="-50" dirty="0">
                <a:latin typeface="Courier New"/>
                <a:cs typeface="Courier New"/>
              </a:rPr>
              <a:t>{</a:t>
            </a:r>
            <a:endParaRPr sz="1300">
              <a:latin typeface="Courier New"/>
              <a:cs typeface="Courier New"/>
            </a:endParaRPr>
          </a:p>
          <a:p>
            <a:pPr marL="1588770" marR="1771650" indent="-1377950">
              <a:lnSpc>
                <a:spcPts val="1960"/>
              </a:lnSpc>
              <a:spcBef>
                <a:spcPts val="114"/>
              </a:spcBef>
            </a:pPr>
            <a:r>
              <a:rPr sz="1300" dirty="0">
                <a:latin typeface="Courier New"/>
                <a:cs typeface="Courier New"/>
              </a:rPr>
              <a:t>Object</a:t>
            </a:r>
            <a:r>
              <a:rPr sz="1300" spc="-80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decide</a:t>
            </a:r>
            <a:r>
              <a:rPr sz="1300" spc="-10" dirty="0">
                <a:latin typeface="Courier New"/>
                <a:cs typeface="Courier New"/>
              </a:rPr>
              <a:t>(Authentication</a:t>
            </a:r>
            <a:r>
              <a:rPr sz="1300" spc="-75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authentication,</a:t>
            </a:r>
            <a:r>
              <a:rPr sz="1300" spc="-70" dirty="0">
                <a:latin typeface="Courier New"/>
                <a:cs typeface="Courier New"/>
              </a:rPr>
              <a:t> </a:t>
            </a:r>
            <a:r>
              <a:rPr sz="1300" dirty="0">
                <a:latin typeface="Courier New"/>
                <a:cs typeface="Courier New"/>
              </a:rPr>
              <a:t>Object</a:t>
            </a:r>
            <a:r>
              <a:rPr sz="1300" spc="-80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object, Collection&lt;ConfigAttribute&gt;</a:t>
            </a:r>
            <a:r>
              <a:rPr sz="1300" spc="-105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attributes,</a:t>
            </a:r>
            <a:endParaRPr sz="1300">
              <a:latin typeface="Courier New"/>
              <a:cs typeface="Courier New"/>
            </a:endParaRPr>
          </a:p>
          <a:p>
            <a:pPr marL="1588770">
              <a:lnSpc>
                <a:spcPct val="100000"/>
              </a:lnSpc>
              <a:spcBef>
                <a:spcPts val="250"/>
              </a:spcBef>
            </a:pPr>
            <a:r>
              <a:rPr sz="1300" dirty="0">
                <a:latin typeface="Courier New"/>
                <a:cs typeface="Courier New"/>
              </a:rPr>
              <a:t>Object</a:t>
            </a:r>
            <a:r>
              <a:rPr sz="1300" spc="-75" dirty="0">
                <a:latin typeface="Courier New"/>
                <a:cs typeface="Courier New"/>
              </a:rPr>
              <a:t> </a:t>
            </a:r>
            <a:r>
              <a:rPr sz="1300" b="1" spc="-10" dirty="0">
                <a:latin typeface="Courier New"/>
                <a:cs typeface="Courier New"/>
              </a:rPr>
              <a:t>returnedObject</a:t>
            </a:r>
            <a:r>
              <a:rPr sz="1300" spc="-10" dirty="0">
                <a:latin typeface="Courier New"/>
                <a:cs typeface="Courier New"/>
              </a:rPr>
              <a:t>)</a:t>
            </a:r>
            <a:r>
              <a:rPr sz="1300" spc="-75" dirty="0">
                <a:latin typeface="Courier New"/>
                <a:cs typeface="Courier New"/>
              </a:rPr>
              <a:t> </a:t>
            </a:r>
            <a:r>
              <a:rPr sz="1300" b="1" dirty="0">
                <a:solidFill>
                  <a:srgbClr val="7E0054"/>
                </a:solidFill>
                <a:latin typeface="Courier New"/>
                <a:cs typeface="Courier New"/>
              </a:rPr>
              <a:t>throws</a:t>
            </a:r>
            <a:r>
              <a:rPr sz="1300" b="1" spc="-8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AccessDeniedException;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Courier New"/>
              <a:cs typeface="Courier New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3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3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supports(ConfigAttribute</a:t>
            </a:r>
            <a:r>
              <a:rPr sz="1300" spc="-95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attribute);</a:t>
            </a:r>
            <a:endParaRPr sz="1300">
              <a:latin typeface="Courier New"/>
              <a:cs typeface="Courier New"/>
            </a:endParaRPr>
          </a:p>
          <a:p>
            <a:pPr marL="210820">
              <a:lnSpc>
                <a:spcPct val="100000"/>
              </a:lnSpc>
              <a:spcBef>
                <a:spcPts val="380"/>
              </a:spcBef>
            </a:pPr>
            <a:r>
              <a:rPr sz="13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300" b="1" spc="-9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supports(Class&lt;?&gt;</a:t>
            </a:r>
            <a:r>
              <a:rPr sz="1300" spc="-80" dirty="0">
                <a:latin typeface="Courier New"/>
                <a:cs typeface="Courier New"/>
              </a:rPr>
              <a:t> </a:t>
            </a:r>
            <a:r>
              <a:rPr sz="1300" spc="-10" dirty="0">
                <a:latin typeface="Courier New"/>
                <a:cs typeface="Courier New"/>
              </a:rPr>
              <a:t>clazz);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300" spc="-5" dirty="0">
                <a:latin typeface="Courier New"/>
                <a:cs typeface="Courier New"/>
              </a:rPr>
              <a:t>}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5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interface</a:t>
            </a:r>
            <a:r>
              <a:rPr sz="1500" b="1" spc="-6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AfterInvocationProvider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  <a:p>
            <a:pPr marL="1841500" marR="805180" indent="-1600835">
              <a:lnSpc>
                <a:spcPct val="118700"/>
              </a:lnSpc>
            </a:pPr>
            <a:r>
              <a:rPr sz="1500" dirty="0">
                <a:latin typeface="Courier New"/>
                <a:cs typeface="Courier New"/>
              </a:rPr>
              <a:t>Object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decide</a:t>
            </a:r>
            <a:r>
              <a:rPr sz="1500" dirty="0">
                <a:latin typeface="Courier New"/>
                <a:cs typeface="Courier New"/>
              </a:rPr>
              <a:t>(Authentication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authentication,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Object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object, </a:t>
            </a:r>
            <a:r>
              <a:rPr sz="1500" dirty="0">
                <a:latin typeface="Courier New"/>
                <a:cs typeface="Courier New"/>
              </a:rPr>
              <a:t>Collection&lt;ConfigAttribute&gt;</a:t>
            </a:r>
            <a:r>
              <a:rPr sz="1500" spc="-12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attributes,</a:t>
            </a:r>
            <a:endParaRPr sz="1500">
              <a:latin typeface="Courier New"/>
              <a:cs typeface="Courier New"/>
            </a:endParaRPr>
          </a:p>
          <a:p>
            <a:pPr marL="1841500">
              <a:lnSpc>
                <a:spcPct val="100000"/>
              </a:lnSpc>
              <a:spcBef>
                <a:spcPts val="370"/>
              </a:spcBef>
            </a:pPr>
            <a:r>
              <a:rPr sz="1500" dirty="0">
                <a:latin typeface="Courier New"/>
                <a:cs typeface="Courier New"/>
              </a:rPr>
              <a:t>Object</a:t>
            </a:r>
            <a:r>
              <a:rPr sz="1500" spc="-4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returnedObject</a:t>
            </a:r>
            <a:r>
              <a:rPr sz="1500" dirty="0">
                <a:latin typeface="Courier New"/>
                <a:cs typeface="Courier New"/>
              </a:rPr>
              <a:t>)</a:t>
            </a:r>
            <a:r>
              <a:rPr sz="1500" spc="-45" dirty="0"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throws</a:t>
            </a:r>
            <a:r>
              <a:rPr sz="1500" b="1" spc="-4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AccessDeniedException;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500" b="1" spc="-7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supports(ConfigAttribute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attribute);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345"/>
              </a:spcBef>
            </a:pPr>
            <a:r>
              <a:rPr sz="1500" b="1" dirty="0">
                <a:solidFill>
                  <a:srgbClr val="7E0054"/>
                </a:solidFill>
                <a:latin typeface="Courier New"/>
                <a:cs typeface="Courier New"/>
              </a:rPr>
              <a:t>boolean</a:t>
            </a:r>
            <a:r>
              <a:rPr sz="1500" b="1" spc="-5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supports(Class&lt;?&gt;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clazz);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500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972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 </a:t>
            </a:r>
            <a:r>
              <a:rPr spc="-20" dirty="0"/>
              <a:t>case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947429-FCD9-3C48-AFF7-05FF73013E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775" y="1740154"/>
            <a:ext cx="8153400" cy="421589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03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Configuration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AFB4-31F2-074C-A005-7F69A04300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7233920" cy="315277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34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custom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provider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600" spc="-2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20" dirty="0">
                <a:solidFill>
                  <a:srgbClr val="3E7E7E"/>
                </a:solidFill>
                <a:latin typeface="Courier New"/>
                <a:cs typeface="Courier New"/>
              </a:rPr>
              <a:t>sec:global-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after-invocation-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provider</a:t>
            </a:r>
            <a:r>
              <a:rPr sz="1600" b="1" spc="-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"myProvider"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sec:global-method-security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69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custom </a:t>
            </a:r>
            <a:r>
              <a:rPr sz="2900" spc="-10" dirty="0">
                <a:latin typeface="Tw Cen MT"/>
                <a:cs typeface="Tw Cen MT"/>
              </a:rPr>
              <a:t>manager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5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"…MethodSecurityInterceptor"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afterInvocationManager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2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ref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"myManager"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465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@Post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2D100-F8AF-1E4C-A3E6-B0B625E445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55284"/>
            <a:ext cx="6744334" cy="38188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56540" marR="5080" indent="-244475">
              <a:lnSpc>
                <a:spcPct val="127899"/>
              </a:lnSpc>
              <a:spcBef>
                <a:spcPts val="36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dirty="0"/>
              <a:t>	</a:t>
            </a:r>
            <a:r>
              <a:rPr sz="2900" spc="-10" dirty="0">
                <a:latin typeface="Tw Cen MT"/>
                <a:cs typeface="Tw Cen MT"/>
              </a:rPr>
              <a:t>@PostAuthorize </a:t>
            </a:r>
            <a:r>
              <a:rPr sz="1600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"hasRole('ROLE_USER')"</a:t>
            </a:r>
            <a:r>
              <a:rPr sz="1600" spc="-10" dirty="0">
                <a:latin typeface="Courier New"/>
                <a:cs typeface="Courier New"/>
              </a:rPr>
              <a:t>) </a:t>
            </a: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@PostAuthorize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"hasPermission(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returnObject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,</a:t>
            </a:r>
            <a:r>
              <a:rPr sz="1600" spc="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'read')"</a:t>
            </a:r>
            <a:r>
              <a:rPr sz="1600" spc="-10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10"/>
              </a:spcBef>
            </a:pP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Employee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getEmployeeByName(String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name)</a:t>
            </a:r>
            <a:r>
              <a:rPr sz="1600" spc="-95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72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10" dirty="0">
                <a:latin typeface="Tw Cen MT"/>
                <a:cs typeface="Tw Cen MT"/>
              </a:rPr>
              <a:t>@PostFilter</a:t>
            </a:r>
            <a:endParaRPr sz="2900">
              <a:latin typeface="Tw Cen MT"/>
              <a:cs typeface="Tw Cen MT"/>
            </a:endParaRPr>
          </a:p>
          <a:p>
            <a:pPr marL="256540" marR="371475">
              <a:lnSpc>
                <a:spcPts val="2620"/>
              </a:lnSpc>
              <a:spcBef>
                <a:spcPts val="180"/>
              </a:spcBef>
            </a:pPr>
            <a:r>
              <a:rPr sz="1600" spc="-10" dirty="0">
                <a:solidFill>
                  <a:srgbClr val="636363"/>
                </a:solidFill>
                <a:latin typeface="Courier New"/>
                <a:cs typeface="Courier New"/>
              </a:rPr>
              <a:t>@PreAuthorize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"hasRole('ROLE_USER')"</a:t>
            </a:r>
            <a:r>
              <a:rPr sz="1600" spc="-10" dirty="0">
                <a:latin typeface="Courier New"/>
                <a:cs typeface="Courier New"/>
              </a:rPr>
              <a:t>) </a:t>
            </a:r>
            <a:r>
              <a:rPr sz="1600" b="1" spc="-10" dirty="0">
                <a:solidFill>
                  <a:srgbClr val="636363"/>
                </a:solidFill>
                <a:latin typeface="Courier New"/>
                <a:cs typeface="Courier New"/>
              </a:rPr>
              <a:t>@PostFilter</a:t>
            </a:r>
            <a:r>
              <a:rPr sz="1600" spc="-10" dirty="0">
                <a:latin typeface="Courier New"/>
                <a:cs typeface="Courier New"/>
              </a:rPr>
              <a:t>(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"hasPermission(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filterObject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,</a:t>
            </a:r>
            <a:r>
              <a:rPr sz="1600" spc="5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'read')"</a:t>
            </a:r>
            <a:r>
              <a:rPr sz="1600" spc="-10" dirty="0">
                <a:latin typeface="Courier New"/>
                <a:cs typeface="Courier New"/>
              </a:rPr>
              <a:t>) </a:t>
            </a:r>
            <a:r>
              <a:rPr sz="1600" b="1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r>
              <a:rPr sz="1600" b="1" spc="-10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List&lt;Employee&gt;</a:t>
            </a:r>
            <a:r>
              <a:rPr sz="1600" spc="-8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getEmployees()</a:t>
            </a:r>
            <a:r>
              <a:rPr sz="1600" spc="-110" dirty="0">
                <a:latin typeface="Courier New"/>
                <a:cs typeface="Courier New"/>
              </a:rPr>
              <a:t> </a:t>
            </a:r>
            <a:r>
              <a:rPr sz="1600" spc="-5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20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dirty="0">
                <a:solidFill>
                  <a:srgbClr val="FFFFFF"/>
                </a:solidFill>
              </a:rPr>
              <a:t>JSP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tag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library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73C36-1DF9-F340-B3F7-61215BEA26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82</a:t>
            </a:fld>
            <a:endParaRPr lang="en-V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31273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Authentication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27354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800"/>
              </a:spcBef>
            </a:pPr>
            <a:r>
              <a:rPr dirty="0">
                <a:solidFill>
                  <a:srgbClr val="BE5F3E"/>
                </a:solidFill>
              </a:rPr>
              <a:t>&lt;%@</a:t>
            </a:r>
            <a:r>
              <a:rPr spc="-45" dirty="0">
                <a:solidFill>
                  <a:srgbClr val="BE5F3E"/>
                </a:solidFill>
              </a:rPr>
              <a:t> </a:t>
            </a:r>
            <a:r>
              <a:rPr dirty="0"/>
              <a:t>taglib</a:t>
            </a:r>
            <a:r>
              <a:rPr spc="-40" dirty="0"/>
              <a:t> </a:t>
            </a:r>
            <a:r>
              <a:rPr spc="-10" dirty="0">
                <a:solidFill>
                  <a:srgbClr val="7E007E"/>
                </a:solidFill>
              </a:rPr>
              <a:t>prefix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sec</a:t>
            </a:r>
            <a:r>
              <a:rPr spc="-10" dirty="0">
                <a:solidFill>
                  <a:srgbClr val="2A00FF"/>
                </a:solidFill>
              </a:rPr>
              <a:t>"</a:t>
            </a:r>
          </a:p>
          <a:p>
            <a:pPr marL="143827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7E007E"/>
                </a:solidFill>
              </a:rPr>
              <a:t>uri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  <a:hlinkClick r:id="rId2"/>
              </a:rPr>
              <a:t>"http://</a:t>
            </a:r>
            <a:r>
              <a:rPr spc="-10" dirty="0">
                <a:solidFill>
                  <a:srgbClr val="2A00FF"/>
                </a:solidFill>
              </a:rPr>
              <a:t>w</a:t>
            </a:r>
            <a:r>
              <a:rPr spc="-10" dirty="0">
                <a:solidFill>
                  <a:srgbClr val="2A00FF"/>
                </a:solidFill>
                <a:hlinkClick r:id="rId2"/>
              </a:rPr>
              <a:t>ww.springframework.org/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security/tags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70" dirty="0">
                <a:solidFill>
                  <a:srgbClr val="2A00FF"/>
                </a:solidFill>
              </a:rPr>
              <a:t> </a:t>
            </a:r>
            <a:r>
              <a:rPr spc="-25" dirty="0">
                <a:solidFill>
                  <a:srgbClr val="BE5F3E"/>
                </a:solidFill>
              </a:rPr>
              <a:t>%&gt;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95885">
              <a:lnSpc>
                <a:spcPct val="100000"/>
              </a:lnSpc>
              <a:spcBef>
                <a:spcPts val="128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sec:</a:t>
            </a:r>
            <a:r>
              <a:rPr b="1" dirty="0">
                <a:latin typeface="Courier New"/>
                <a:cs typeface="Courier New"/>
              </a:rPr>
              <a:t>authentication</a:t>
            </a:r>
            <a:r>
              <a:rPr b="1" spc="-160" dirty="0"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7E007E"/>
                </a:solidFill>
              </a:rPr>
              <a:t>property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b="1" dirty="0">
                <a:solidFill>
                  <a:srgbClr val="2A00FF"/>
                </a:solidFill>
                <a:latin typeface="Courier New"/>
                <a:cs typeface="Courier New"/>
              </a:rPr>
              <a:t>principal</a:t>
            </a:r>
            <a:r>
              <a:rPr dirty="0">
                <a:solidFill>
                  <a:srgbClr val="2A00FF"/>
                </a:solidFill>
              </a:rPr>
              <a:t>"</a:t>
            </a:r>
            <a:r>
              <a:rPr spc="-180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7E007E"/>
                </a:solidFill>
              </a:rPr>
              <a:t>var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user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-10" dirty="0">
                <a:solidFill>
                  <a:srgbClr val="008080"/>
                </a:solidFill>
              </a:rPr>
              <a:t>/&gt;</a:t>
            </a:r>
          </a:p>
          <a:p>
            <a:pPr marL="95885">
              <a:lnSpc>
                <a:spcPct val="100000"/>
              </a:lnSpc>
              <a:spcBef>
                <a:spcPts val="70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div</a:t>
            </a:r>
            <a:r>
              <a:rPr spc="-100" dirty="0"/>
              <a:t> </a:t>
            </a:r>
            <a:r>
              <a:rPr dirty="0">
                <a:solidFill>
                  <a:srgbClr val="7E007E"/>
                </a:solidFill>
              </a:rPr>
              <a:t>class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"links"</a:t>
            </a:r>
            <a:r>
              <a:rPr dirty="0">
                <a:solidFill>
                  <a:srgbClr val="008080"/>
                </a:solidFill>
              </a:rPr>
              <a:t>&gt;&lt;</a:t>
            </a:r>
            <a:r>
              <a:rPr dirty="0"/>
              <a:t>div</a:t>
            </a:r>
            <a:r>
              <a:rPr dirty="0">
                <a:solidFill>
                  <a:srgbClr val="008080"/>
                </a:solidFill>
              </a:rPr>
              <a:t>&gt;</a:t>
            </a:r>
            <a:r>
              <a:rPr dirty="0">
                <a:solidFill>
                  <a:srgbClr val="000000"/>
                </a:solidFill>
              </a:rPr>
              <a:t>Logged</a:t>
            </a:r>
            <a:r>
              <a:rPr spc="-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in: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${</a:t>
            </a:r>
            <a:r>
              <a:rPr b="1" spc="-10" dirty="0">
                <a:solidFill>
                  <a:srgbClr val="000000"/>
                </a:solidFill>
                <a:latin typeface="Courier New"/>
                <a:cs typeface="Courier New"/>
              </a:rPr>
              <a:t>user</a:t>
            </a:r>
            <a:r>
              <a:rPr spc="-10" dirty="0">
                <a:solidFill>
                  <a:srgbClr val="000000"/>
                </a:solidFill>
              </a:rPr>
              <a:t>.name}</a:t>
            </a: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div</a:t>
            </a:r>
            <a:r>
              <a:rPr spc="-10" dirty="0">
                <a:solidFill>
                  <a:srgbClr val="008080"/>
                </a:solidFill>
              </a:rPr>
              <a:t>&gt;&lt;/</a:t>
            </a:r>
            <a:r>
              <a:rPr spc="-10" dirty="0"/>
              <a:t>div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EFE8E-720F-E24E-8A3A-992C8BE8AF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83</a:t>
            </a:fld>
            <a:endParaRPr lang="en-VN"/>
          </a:p>
        </p:txBody>
      </p:sp>
      <p:sp>
        <p:nvSpPr>
          <p:cNvPr id="4" name="object 4"/>
          <p:cNvSpPr txBox="1"/>
          <p:nvPr/>
        </p:nvSpPr>
        <p:spPr>
          <a:xfrm>
            <a:off x="691387" y="4516907"/>
            <a:ext cx="7354570" cy="102298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div</a:t>
            </a:r>
            <a:r>
              <a:rPr sz="1600" spc="-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"links"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div</a:t>
            </a: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&gt;&lt;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authentication</a:t>
            </a:r>
            <a:r>
              <a:rPr sz="1600" b="1" spc="-2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principal.name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/&gt;&lt;/div&gt;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div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882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Authorize</a:t>
            </a:r>
            <a:r>
              <a:rPr spc="-55" dirty="0"/>
              <a:t> </a:t>
            </a:r>
            <a:r>
              <a:rPr spc="-25" dirty="0"/>
              <a:t>(1)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795"/>
              </a:spcBef>
            </a:pPr>
            <a:r>
              <a:rPr dirty="0">
                <a:solidFill>
                  <a:srgbClr val="BE5F3E"/>
                </a:solidFill>
              </a:rPr>
              <a:t>&lt;%@</a:t>
            </a:r>
            <a:r>
              <a:rPr spc="-45" dirty="0">
                <a:solidFill>
                  <a:srgbClr val="BE5F3E"/>
                </a:solidFill>
              </a:rPr>
              <a:t> </a:t>
            </a:r>
            <a:r>
              <a:rPr dirty="0"/>
              <a:t>taglib</a:t>
            </a:r>
            <a:r>
              <a:rPr spc="-40" dirty="0"/>
              <a:t> </a:t>
            </a:r>
            <a:r>
              <a:rPr spc="-10" dirty="0">
                <a:solidFill>
                  <a:srgbClr val="7E007E"/>
                </a:solidFill>
              </a:rPr>
              <a:t>prefix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sec</a:t>
            </a:r>
            <a:r>
              <a:rPr spc="-10" dirty="0">
                <a:solidFill>
                  <a:srgbClr val="2A00FF"/>
                </a:solidFill>
              </a:rPr>
              <a:t>"</a:t>
            </a:r>
          </a:p>
          <a:p>
            <a:pPr marL="143827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7E007E"/>
                </a:solidFill>
              </a:rPr>
              <a:t>uri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  <a:hlinkClick r:id="rId2"/>
              </a:rPr>
              <a:t>"http://</a:t>
            </a:r>
            <a:r>
              <a:rPr spc="-10" dirty="0">
                <a:solidFill>
                  <a:srgbClr val="2A00FF"/>
                </a:solidFill>
              </a:rPr>
              <a:t>w</a:t>
            </a:r>
            <a:r>
              <a:rPr spc="-10" dirty="0">
                <a:solidFill>
                  <a:srgbClr val="2A00FF"/>
                </a:solidFill>
                <a:hlinkClick r:id="rId2"/>
              </a:rPr>
              <a:t>ww.springframework.org/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security/tags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70" dirty="0">
                <a:solidFill>
                  <a:srgbClr val="2A00FF"/>
                </a:solidFill>
              </a:rPr>
              <a:t> </a:t>
            </a:r>
            <a:r>
              <a:rPr spc="-25" dirty="0">
                <a:solidFill>
                  <a:srgbClr val="BE5F3E"/>
                </a:solidFill>
              </a:rPr>
              <a:t>%&gt;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95885">
              <a:lnSpc>
                <a:spcPct val="100000"/>
              </a:lnSpc>
              <a:spcBef>
                <a:spcPts val="129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sec:authorize</a:t>
            </a:r>
            <a:r>
              <a:rPr spc="-175" dirty="0"/>
              <a:t> </a:t>
            </a:r>
            <a:r>
              <a:rPr b="1" dirty="0">
                <a:solidFill>
                  <a:srgbClr val="7E007E"/>
                </a:solidFill>
                <a:latin typeface="Courier New"/>
                <a:cs typeface="Courier New"/>
              </a:rPr>
              <a:t>ifAllGranted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"ROLE_ADMIN,</a:t>
            </a:r>
            <a:r>
              <a:rPr spc="-18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2A00FF"/>
                </a:solidFill>
              </a:rPr>
              <a:t>ROLE_SUPERVISOR"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sec:authorize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95885">
              <a:lnSpc>
                <a:spcPct val="100000"/>
              </a:lnSpc>
              <a:spcBef>
                <a:spcPts val="128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security:authorize</a:t>
            </a:r>
            <a:r>
              <a:rPr spc="-110" dirty="0"/>
              <a:t> </a:t>
            </a:r>
            <a:r>
              <a:rPr b="1" spc="-10" dirty="0">
                <a:solidFill>
                  <a:srgbClr val="7E007E"/>
                </a:solidFill>
                <a:latin typeface="Courier New"/>
                <a:cs typeface="Courier New"/>
              </a:rPr>
              <a:t>ifAnyGranted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"ROLE_ADMIN,</a:t>
            </a:r>
            <a:r>
              <a:rPr spc="-12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2A00FF"/>
                </a:solidFill>
              </a:rPr>
              <a:t>ROLE_SUPERVISOR"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70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security:authorize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95885">
              <a:lnSpc>
                <a:spcPct val="100000"/>
              </a:lnSpc>
              <a:spcBef>
                <a:spcPts val="1285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security:authorize</a:t>
            </a:r>
            <a:r>
              <a:rPr spc="-190" dirty="0"/>
              <a:t> </a:t>
            </a:r>
            <a:r>
              <a:rPr b="1" dirty="0">
                <a:solidFill>
                  <a:srgbClr val="7E007E"/>
                </a:solidFill>
                <a:latin typeface="Courier New"/>
                <a:cs typeface="Courier New"/>
              </a:rPr>
              <a:t>ifNotGranted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2A00FF"/>
                </a:solidFill>
              </a:rPr>
              <a:t>"ROLE_ADMIN,</a:t>
            </a:r>
            <a:r>
              <a:rPr spc="-215" dirty="0">
                <a:solidFill>
                  <a:srgbClr val="2A00FF"/>
                </a:solidFill>
              </a:rPr>
              <a:t> </a:t>
            </a:r>
            <a:r>
              <a:rPr spc="-10" dirty="0">
                <a:solidFill>
                  <a:srgbClr val="2A00FF"/>
                </a:solidFill>
              </a:rPr>
              <a:t>ROLE_SUPERVISOR"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95885">
              <a:lnSpc>
                <a:spcPct val="100000"/>
              </a:lnSpc>
              <a:spcBef>
                <a:spcPts val="720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security:authorize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FEA39-4D4A-AA4D-B968-318C41E19D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84</a:t>
            </a:fld>
            <a:endParaRPr lang="en-V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882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Authorize</a:t>
            </a:r>
            <a:r>
              <a:rPr spc="-55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795"/>
              </a:spcBef>
            </a:pPr>
            <a:r>
              <a:rPr dirty="0">
                <a:solidFill>
                  <a:srgbClr val="BE5F3E"/>
                </a:solidFill>
              </a:rPr>
              <a:t>&lt;%@</a:t>
            </a:r>
            <a:r>
              <a:rPr spc="-45" dirty="0">
                <a:solidFill>
                  <a:srgbClr val="BE5F3E"/>
                </a:solidFill>
              </a:rPr>
              <a:t> </a:t>
            </a:r>
            <a:r>
              <a:rPr dirty="0"/>
              <a:t>taglib</a:t>
            </a:r>
            <a:r>
              <a:rPr spc="-40" dirty="0"/>
              <a:t> </a:t>
            </a:r>
            <a:r>
              <a:rPr spc="-10" dirty="0">
                <a:solidFill>
                  <a:srgbClr val="7E007E"/>
                </a:solidFill>
              </a:rPr>
              <a:t>prefix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sec</a:t>
            </a:r>
            <a:r>
              <a:rPr spc="-10" dirty="0">
                <a:solidFill>
                  <a:srgbClr val="2A00FF"/>
                </a:solidFill>
              </a:rPr>
              <a:t>"</a:t>
            </a:r>
          </a:p>
          <a:p>
            <a:pPr marL="143827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7E007E"/>
                </a:solidFill>
              </a:rPr>
              <a:t>uri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  <a:hlinkClick r:id="rId2"/>
              </a:rPr>
              <a:t>"http://</a:t>
            </a:r>
            <a:r>
              <a:rPr spc="-10" dirty="0">
                <a:solidFill>
                  <a:srgbClr val="2A00FF"/>
                </a:solidFill>
              </a:rPr>
              <a:t>w</a:t>
            </a:r>
            <a:r>
              <a:rPr spc="-10" dirty="0">
                <a:solidFill>
                  <a:srgbClr val="2A00FF"/>
                </a:solidFill>
                <a:hlinkClick r:id="rId2"/>
              </a:rPr>
              <a:t>ww.springframework.org/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security/tags</a:t>
            </a:r>
            <a:r>
              <a:rPr spc="-10" dirty="0">
                <a:solidFill>
                  <a:srgbClr val="2A00FF"/>
                </a:solidFill>
              </a:rPr>
              <a:t>"</a:t>
            </a:r>
            <a:r>
              <a:rPr spc="65" dirty="0">
                <a:solidFill>
                  <a:srgbClr val="2A00FF"/>
                </a:solidFill>
              </a:rPr>
              <a:t> </a:t>
            </a:r>
            <a:r>
              <a:rPr spc="-25" dirty="0">
                <a:solidFill>
                  <a:srgbClr val="BE5F3E"/>
                </a:solidFill>
              </a:rPr>
              <a:t>%&gt;</a:t>
            </a:r>
          </a:p>
          <a:p>
            <a:pPr marL="83185">
              <a:lnSpc>
                <a:spcPct val="100000"/>
              </a:lnSpc>
            </a:pPr>
            <a:endParaRPr sz="1800"/>
          </a:p>
          <a:p>
            <a:pPr marL="95885">
              <a:lnSpc>
                <a:spcPct val="100000"/>
              </a:lnSpc>
              <a:spcBef>
                <a:spcPts val="1290"/>
              </a:spcBef>
            </a:pPr>
            <a:r>
              <a:rPr dirty="0">
                <a:solidFill>
                  <a:srgbClr val="008080"/>
                </a:solidFill>
              </a:rPr>
              <a:t>&lt;</a:t>
            </a:r>
            <a:r>
              <a:rPr dirty="0"/>
              <a:t>sec:</a:t>
            </a:r>
            <a:r>
              <a:rPr b="1" dirty="0">
                <a:latin typeface="Courier New"/>
                <a:cs typeface="Courier New"/>
              </a:rPr>
              <a:t>authorize</a:t>
            </a:r>
            <a:r>
              <a:rPr b="1" spc="-120" dirty="0">
                <a:latin typeface="Courier New"/>
                <a:cs typeface="Courier New"/>
              </a:rPr>
              <a:t> </a:t>
            </a:r>
            <a:r>
              <a:rPr b="1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pc="-10"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2A00FF"/>
                </a:solidFill>
              </a:rPr>
              <a:t>"has</a:t>
            </a:r>
            <a:r>
              <a:rPr b="1" spc="-10" dirty="0">
                <a:solidFill>
                  <a:srgbClr val="2A00FF"/>
                </a:solidFill>
                <a:latin typeface="Courier New"/>
                <a:cs typeface="Courier New"/>
              </a:rPr>
              <a:t>Role</a:t>
            </a:r>
            <a:r>
              <a:rPr spc="-10" dirty="0">
                <a:solidFill>
                  <a:srgbClr val="2A00FF"/>
                </a:solidFill>
              </a:rPr>
              <a:t>('supervisor')"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  <a:p>
            <a:pPr marL="339725" marR="1355725">
              <a:lnSpc>
                <a:spcPct val="136300"/>
              </a:lnSpc>
            </a:pPr>
            <a:r>
              <a:rPr dirty="0">
                <a:solidFill>
                  <a:srgbClr val="000000"/>
                </a:solidFill>
              </a:rPr>
              <a:t>This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content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will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only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be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visible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to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users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who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have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"supervisor"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authority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their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list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of</a:t>
            </a:r>
          </a:p>
          <a:p>
            <a:pPr marL="339725">
              <a:lnSpc>
                <a:spcPct val="100000"/>
              </a:lnSpc>
              <a:spcBef>
                <a:spcPts val="710"/>
              </a:spcBef>
            </a:pPr>
            <a:r>
              <a:rPr spc="-10" dirty="0">
                <a:solidFill>
                  <a:srgbClr val="008080"/>
                </a:solidFill>
              </a:rPr>
              <a:t>&lt;</a:t>
            </a:r>
            <a:r>
              <a:rPr spc="-10" dirty="0"/>
              <a:t>tt</a:t>
            </a:r>
            <a:r>
              <a:rPr spc="-10" dirty="0">
                <a:solidFill>
                  <a:srgbClr val="008080"/>
                </a:solidFill>
              </a:rPr>
              <a:t>&gt;</a:t>
            </a:r>
            <a:r>
              <a:rPr spc="-10" dirty="0">
                <a:solidFill>
                  <a:srgbClr val="000000"/>
                </a:solidFill>
              </a:rPr>
              <a:t>GrantedAuthority</a:t>
            </a: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tt</a:t>
            </a:r>
            <a:r>
              <a:rPr spc="-10" dirty="0">
                <a:solidFill>
                  <a:srgbClr val="008080"/>
                </a:solidFill>
              </a:rPr>
              <a:t>&gt;</a:t>
            </a:r>
            <a:r>
              <a:rPr spc="-10" dirty="0">
                <a:solidFill>
                  <a:srgbClr val="000000"/>
                </a:solidFill>
              </a:rPr>
              <a:t>s.</a:t>
            </a:r>
          </a:p>
          <a:p>
            <a:pPr marL="95885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008080"/>
                </a:solidFill>
              </a:rPr>
              <a:t>&lt;/</a:t>
            </a:r>
            <a:r>
              <a:rPr spc="-10" dirty="0"/>
              <a:t>sec:</a:t>
            </a:r>
            <a:r>
              <a:rPr b="1" spc="-10" dirty="0">
                <a:latin typeface="Courier New"/>
                <a:cs typeface="Courier New"/>
              </a:rPr>
              <a:t>authorize</a:t>
            </a:r>
            <a:r>
              <a:rPr spc="-1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E4D2-E228-EE4E-9B02-FA5B75CA15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85</a:t>
            </a:fld>
            <a:endParaRPr lang="en-V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882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Authorize</a:t>
            </a:r>
            <a:r>
              <a:rPr spc="-55" dirty="0"/>
              <a:t> </a:t>
            </a:r>
            <a:r>
              <a:rPr spc="-25" dirty="0"/>
              <a:t>(3)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27A79-F476-3344-8042-52548B1B9C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86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444313"/>
            <a:ext cx="7714615" cy="442277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107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5" dirty="0">
                <a:latin typeface="Tw Cen MT"/>
                <a:cs typeface="Tw Cen MT"/>
              </a:rPr>
              <a:t>JSP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sec:authorize</a:t>
            </a:r>
            <a:r>
              <a:rPr sz="1600" spc="-13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E007E"/>
                </a:solidFill>
                <a:latin typeface="Courier New"/>
                <a:cs typeface="Courier New"/>
              </a:rPr>
              <a:t>url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dirty="0">
                <a:solidFill>
                  <a:srgbClr val="2A00FF"/>
                </a:solidFill>
                <a:latin typeface="Courier New"/>
                <a:cs typeface="Courier New"/>
              </a:rPr>
              <a:t>/admin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3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 marR="5080">
              <a:lnSpc>
                <a:spcPts val="2440"/>
              </a:lnSpc>
              <a:spcBef>
                <a:spcPts val="155"/>
              </a:spcBef>
            </a:pPr>
            <a:r>
              <a:rPr sz="1600" dirty="0">
                <a:latin typeface="Courier New"/>
                <a:cs typeface="Courier New"/>
              </a:rPr>
              <a:t>This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content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will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only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be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visible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to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users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who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are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authorized </a:t>
            </a:r>
            <a:r>
              <a:rPr sz="1600" dirty="0">
                <a:latin typeface="Courier New"/>
                <a:cs typeface="Courier New"/>
              </a:rPr>
              <a:t>to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send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requests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to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"</a:t>
            </a:r>
            <a:r>
              <a:rPr sz="1600" b="1" dirty="0">
                <a:latin typeface="Courier New"/>
                <a:cs typeface="Courier New"/>
              </a:rPr>
              <a:t>/admin</a:t>
            </a:r>
            <a:r>
              <a:rPr sz="1600" dirty="0">
                <a:latin typeface="Courier New"/>
                <a:cs typeface="Courier New"/>
              </a:rPr>
              <a:t>"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20" dirty="0">
                <a:latin typeface="Courier New"/>
                <a:cs typeface="Courier New"/>
              </a:rPr>
              <a:t>URL.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sec:authorize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332740" indent="-320675">
              <a:lnSpc>
                <a:spcPct val="100000"/>
              </a:lnSpc>
              <a:spcBef>
                <a:spcPts val="3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security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interceptor</a:t>
            </a:r>
            <a:endParaRPr sz="29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500" spc="-3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id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"..."</a:t>
            </a:r>
            <a:r>
              <a:rPr sz="1500" spc="-2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class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</a:rPr>
              <a:t>web.access.intercept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.FilterSecurityInterceptor"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  <a:spcBef>
                <a:spcPts val="520"/>
              </a:spcBef>
            </a:pPr>
            <a:r>
              <a:rPr sz="15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500" spc="-4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name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"securityMetadataSource"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2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filter-security-metadata-source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5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515"/>
              </a:spcBef>
            </a:pP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5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intercept-</a:t>
            </a:r>
            <a:r>
              <a:rPr sz="1500" b="1" dirty="0">
                <a:solidFill>
                  <a:srgbClr val="3E7E7E"/>
                </a:solidFill>
                <a:latin typeface="Courier New"/>
                <a:cs typeface="Courier New"/>
              </a:rPr>
              <a:t>url</a:t>
            </a:r>
            <a:r>
              <a:rPr sz="1500" b="1" spc="-1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7E007E"/>
                </a:solidFill>
                <a:latin typeface="Courier New"/>
                <a:cs typeface="Courier New"/>
              </a:rPr>
              <a:t>pattern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"/</a:t>
            </a:r>
            <a:r>
              <a:rPr sz="1500" b="1" dirty="0">
                <a:solidFill>
                  <a:srgbClr val="2A00FF"/>
                </a:solidFill>
                <a:latin typeface="Courier New"/>
                <a:cs typeface="Courier New"/>
              </a:rPr>
              <a:t>admin</a:t>
            </a:r>
            <a:r>
              <a:rPr sz="1500" dirty="0">
                <a:solidFill>
                  <a:srgbClr val="2A00FF"/>
                </a:solidFill>
                <a:latin typeface="Courier New"/>
                <a:cs typeface="Courier New"/>
              </a:rPr>
              <a:t>*"</a:t>
            </a:r>
            <a:r>
              <a:rPr sz="1500" spc="-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7E007E"/>
                </a:solidFill>
                <a:latin typeface="Courier New"/>
                <a:cs typeface="Courier New"/>
              </a:rPr>
              <a:t>access</a:t>
            </a:r>
            <a:r>
              <a:rPr sz="1500" spc="-10" dirty="0">
                <a:latin typeface="Courier New"/>
                <a:cs typeface="Courier New"/>
              </a:rPr>
              <a:t>=</a:t>
            </a:r>
            <a:r>
              <a:rPr sz="1500" spc="-10" dirty="0">
                <a:solidFill>
                  <a:srgbClr val="2A00FF"/>
                </a:solidFill>
                <a:latin typeface="Courier New"/>
                <a:cs typeface="Courier New"/>
              </a:rPr>
              <a:t>"ROLE_ADMIN"</a:t>
            </a:r>
            <a:r>
              <a:rPr sz="1500" spc="-10" dirty="0">
                <a:solidFill>
                  <a:srgbClr val="008080"/>
                </a:solidFill>
                <a:latin typeface="Courier New"/>
                <a:cs typeface="Courier New"/>
              </a:rPr>
              <a:t>/&gt;</a:t>
            </a:r>
            <a:endParaRPr sz="1500">
              <a:latin typeface="Courier New"/>
              <a:cs typeface="Courier New"/>
            </a:endParaRPr>
          </a:p>
          <a:p>
            <a:pPr marL="500380">
              <a:lnSpc>
                <a:spcPct val="100000"/>
              </a:lnSpc>
              <a:spcBef>
                <a:spcPts val="50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filter-security-metadata-source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256540">
              <a:lnSpc>
                <a:spcPct val="100000"/>
              </a:lnSpc>
              <a:spcBef>
                <a:spcPts val="509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property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bean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894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ACL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760AC-AD1A-FF4E-92A0-FB86F6E53E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87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853463"/>
            <a:ext cx="7966709" cy="23552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BE5F3E"/>
                </a:solidFill>
                <a:latin typeface="Courier New"/>
                <a:cs typeface="Courier New"/>
              </a:rPr>
              <a:t>&lt;%@</a:t>
            </a:r>
            <a:r>
              <a:rPr sz="1600" spc="-45" dirty="0">
                <a:solidFill>
                  <a:srgbClr val="BE5F3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taglib</a:t>
            </a:r>
            <a:r>
              <a:rPr sz="1600" spc="-40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prefix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sec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endParaRPr sz="1600">
              <a:latin typeface="Courier New"/>
              <a:cs typeface="Courier New"/>
            </a:endParaRPr>
          </a:p>
          <a:p>
            <a:pPr marL="135509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uri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"http://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w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ww.springframework.org/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security/tags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6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BE5F3E"/>
                </a:solidFill>
                <a:latin typeface="Courier New"/>
                <a:cs typeface="Courier New"/>
              </a:rPr>
              <a:t>%&gt;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Courier New"/>
              <a:cs typeface="Courier New"/>
            </a:endParaRPr>
          </a:p>
          <a:p>
            <a:pPr marL="256540" marR="5080" indent="-244475">
              <a:lnSpc>
                <a:spcPct val="136600"/>
              </a:lnSpc>
              <a:spcBef>
                <a:spcPts val="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dirty="0">
                <a:solidFill>
                  <a:srgbClr val="3E7E7E"/>
                </a:solidFill>
                <a:latin typeface="Courier New"/>
                <a:cs typeface="Courier New"/>
              </a:rPr>
              <a:t>accesscontrollist</a:t>
            </a:r>
            <a:r>
              <a:rPr sz="1600" b="1" spc="-17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7E007E"/>
                </a:solidFill>
                <a:latin typeface="Courier New"/>
                <a:cs typeface="Courier New"/>
              </a:rPr>
              <a:t>hasPermission</a:t>
            </a:r>
            <a:r>
              <a:rPr sz="1600" dirty="0">
                <a:latin typeface="Courier New"/>
                <a:cs typeface="Courier New"/>
              </a:rPr>
              <a:t>=</a:t>
            </a:r>
            <a:r>
              <a:rPr sz="1600" dirty="0">
                <a:solidFill>
                  <a:srgbClr val="2A00FF"/>
                </a:solidFill>
                <a:latin typeface="Courier New"/>
                <a:cs typeface="Courier New"/>
              </a:rPr>
              <a:t>"1,2"</a:t>
            </a:r>
            <a:r>
              <a:rPr sz="1600" spc="-175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domainObject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"object"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 </a:t>
            </a:r>
            <a:r>
              <a:rPr sz="1600" dirty="0">
                <a:latin typeface="Courier New"/>
                <a:cs typeface="Courier New"/>
              </a:rPr>
              <a:t>This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will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shown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if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user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has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either</a:t>
            </a:r>
            <a:r>
              <a:rPr sz="1600" spc="-2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of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permissions </a:t>
            </a:r>
            <a:r>
              <a:rPr sz="1600" dirty="0">
                <a:latin typeface="Courier New"/>
                <a:cs typeface="Courier New"/>
              </a:rPr>
              <a:t>represented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by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values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"1"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or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"2"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on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the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given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object.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&lt;/</a:t>
            </a:r>
            <a:r>
              <a:rPr sz="1600" spc="-10" dirty="0">
                <a:solidFill>
                  <a:srgbClr val="3E7E7E"/>
                </a:solidFill>
                <a:latin typeface="Courier New"/>
                <a:cs typeface="Courier New"/>
              </a:rPr>
              <a:t>sec:</a:t>
            </a:r>
            <a:r>
              <a:rPr sz="1600" b="1" spc="-10" dirty="0">
                <a:solidFill>
                  <a:srgbClr val="3E7E7E"/>
                </a:solidFill>
                <a:latin typeface="Courier New"/>
                <a:cs typeface="Courier New"/>
              </a:rPr>
              <a:t>accesscontrollist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93C500"/>
          </a:solidFill>
        </p:spPr>
        <p:txBody>
          <a:bodyPr vert="horz" wrap="square" lIns="0" tIns="1289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5"/>
              </a:spcBef>
            </a:pPr>
            <a:r>
              <a:rPr spc="-1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2DE42-5682-124B-AA6F-8DCE33B8C8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88</a:t>
            </a:fld>
            <a:endParaRPr lang="en-V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5141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Separation</a:t>
            </a:r>
            <a:r>
              <a:rPr spc="-60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spc="-10" dirty="0"/>
              <a:t>concerns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E256F-E0C0-494C-A112-C06538E235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89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7422515" cy="10871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business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logic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is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decoupled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from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security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concern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authentication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and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authorization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are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decoupled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660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Namespace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766B-B347-1F48-9B3F-611BB27660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1612"/>
            <a:ext cx="7966709" cy="268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7410" marR="5080" indent="-855344">
              <a:lnSpc>
                <a:spcPct val="136500"/>
              </a:lnSpc>
              <a:spcBef>
                <a:spcPts val="95"/>
              </a:spcBef>
            </a:pPr>
            <a:r>
              <a:rPr sz="1600" dirty="0">
                <a:solidFill>
                  <a:srgbClr val="008080"/>
                </a:solidFill>
                <a:latin typeface="Courier New"/>
                <a:cs typeface="Courier New"/>
              </a:rPr>
              <a:t>&lt;</a:t>
            </a:r>
            <a:r>
              <a:rPr sz="1600" dirty="0">
                <a:solidFill>
                  <a:srgbClr val="3E7E7E"/>
                </a:solidFill>
                <a:latin typeface="Courier New"/>
                <a:cs typeface="Courier New"/>
              </a:rPr>
              <a:t>beans</a:t>
            </a:r>
            <a:r>
              <a:rPr sz="1600" spc="-45" dirty="0">
                <a:solidFill>
                  <a:srgbClr val="3E7E7E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xmlns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"http://ww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w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.springframework.org/schema/beans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xmlns:</a:t>
            </a:r>
            <a:r>
              <a:rPr sz="1600" b="1" spc="-10" dirty="0">
                <a:solidFill>
                  <a:srgbClr val="7E007E"/>
                </a:solidFill>
                <a:latin typeface="Courier New"/>
                <a:cs typeface="Courier New"/>
              </a:rPr>
              <a:t>sec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"http: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/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/www.springframework.org/schema/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security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xmlns:xsi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4"/>
              </a:rPr>
              <a:t>"http: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/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4"/>
              </a:rPr>
              <a:t>/www.w3.org/2001/XMLSchema-instance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 </a:t>
            </a:r>
            <a:r>
              <a:rPr sz="1600" spc="-10" dirty="0">
                <a:solidFill>
                  <a:srgbClr val="7E007E"/>
                </a:solidFill>
                <a:latin typeface="Courier New"/>
                <a:cs typeface="Courier New"/>
              </a:rPr>
              <a:t>xsi:schemaLocation</a:t>
            </a:r>
            <a:r>
              <a:rPr sz="1600" spc="-10" dirty="0">
                <a:latin typeface="Courier New"/>
                <a:cs typeface="Courier New"/>
              </a:rPr>
              <a:t>=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endParaRPr sz="1600">
              <a:latin typeface="Courier New"/>
              <a:cs typeface="Courier New"/>
            </a:endParaRPr>
          </a:p>
          <a:p>
            <a:pPr marL="850900" marR="1036319" indent="15240">
              <a:lnSpc>
                <a:spcPct val="136300"/>
              </a:lnSpc>
            </a:pP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http://www.springframework.org/schema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2"/>
              </a:rPr>
              <a:t>/beans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  <a:hlinkClick r:id="rId5"/>
              </a:rPr>
              <a:t>http://www.springframework.org/schema/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5"/>
              </a:rPr>
              <a:t>beans/spring-beans-3.0.xsd</a:t>
            </a:r>
            <a:endParaRPr sz="1600">
              <a:latin typeface="Courier New"/>
              <a:cs typeface="Courier New"/>
            </a:endParaRPr>
          </a:p>
          <a:p>
            <a:pPr marL="850900" marR="12700">
              <a:lnSpc>
                <a:spcPct val="136300"/>
              </a:lnSpc>
              <a:spcBef>
                <a:spcPts val="10"/>
              </a:spcBef>
            </a:pP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http://www.springframework.org/schema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/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  <a:hlinkClick r:id="rId3"/>
              </a:rPr>
              <a:t>security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2A00FF"/>
                </a:solidFill>
                <a:latin typeface="Courier New"/>
                <a:cs typeface="Courier New"/>
                <a:hlinkClick r:id="rId6"/>
              </a:rPr>
              <a:t>http://www.springframework.org/schema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6"/>
              </a:rPr>
              <a:t>/security/</a:t>
            </a:r>
            <a:r>
              <a:rPr sz="1600" b="1" spc="-10" dirty="0">
                <a:solidFill>
                  <a:srgbClr val="2A00FF"/>
                </a:solidFill>
                <a:latin typeface="Courier New"/>
                <a:cs typeface="Courier New"/>
                <a:hlinkClick r:id="rId6"/>
              </a:rPr>
              <a:t>spring-security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  <a:hlinkClick r:id="rId6"/>
              </a:rPr>
              <a:t>-3.0.xsd</a:t>
            </a:r>
            <a:r>
              <a:rPr sz="1600" spc="-10" dirty="0">
                <a:solidFill>
                  <a:srgbClr val="2A00FF"/>
                </a:solidFill>
                <a:latin typeface="Courier New"/>
                <a:cs typeface="Courier New"/>
              </a:rPr>
              <a:t>"</a:t>
            </a:r>
            <a:r>
              <a:rPr sz="1600" spc="-10" dirty="0">
                <a:solidFill>
                  <a:srgbClr val="008080"/>
                </a:solidFill>
                <a:latin typeface="Courier New"/>
                <a:cs typeface="Courier New"/>
              </a:rPr>
              <a:t>&gt;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166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Flexibility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6B3C-5FFA-DF47-8D55-6D4D987207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90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6134"/>
            <a:ext cx="4158615" cy="256222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8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authentication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mechanisms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1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basic,</a:t>
            </a:r>
            <a:r>
              <a:rPr sz="2600" spc="-4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form,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cookies,</a:t>
            </a:r>
            <a:r>
              <a:rPr sz="2600" spc="-50" dirty="0">
                <a:latin typeface="Tw Cen MT"/>
                <a:cs typeface="Tw Cen MT"/>
              </a:rPr>
              <a:t> </a:t>
            </a:r>
            <a:r>
              <a:rPr sz="2600" spc="-25" dirty="0">
                <a:latin typeface="Tw Cen MT"/>
                <a:cs typeface="Tw Cen MT"/>
              </a:rPr>
              <a:t>SSO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user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data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storage</a:t>
            </a:r>
            <a:endParaRPr sz="2900">
              <a:latin typeface="Tw Cen MT"/>
              <a:cs typeface="Tw Cen MT"/>
            </a:endParaRPr>
          </a:p>
          <a:p>
            <a:pPr marL="652780" lvl="1" indent="-274955">
              <a:lnSpc>
                <a:spcPct val="100000"/>
              </a:lnSpc>
              <a:spcBef>
                <a:spcPts val="625"/>
              </a:spcBef>
              <a:buClr>
                <a:srgbClr val="93C500"/>
              </a:buClr>
              <a:buSzPct val="69230"/>
              <a:buFont typeface="Wingdings"/>
              <a:buChar char="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RDBMS,</a:t>
            </a:r>
            <a:r>
              <a:rPr sz="2600" spc="-120" dirty="0">
                <a:latin typeface="Tw Cen MT"/>
                <a:cs typeface="Tw Cen MT"/>
              </a:rPr>
              <a:t> </a:t>
            </a:r>
            <a:r>
              <a:rPr sz="2600" spc="-75" dirty="0">
                <a:latin typeface="Tw Cen MT"/>
                <a:cs typeface="Tw Cen MT"/>
              </a:rPr>
              <a:t>LDAP,</a:t>
            </a:r>
            <a:r>
              <a:rPr sz="2600" spc="-80" dirty="0">
                <a:latin typeface="Tw Cen MT"/>
                <a:cs typeface="Tw Cen MT"/>
              </a:rPr>
              <a:t> </a:t>
            </a:r>
            <a:r>
              <a:rPr sz="2600" spc="-20" dirty="0">
                <a:latin typeface="Tw Cen MT"/>
                <a:cs typeface="Tw Cen MT"/>
              </a:rPr>
              <a:t>etc.</a:t>
            </a:r>
            <a:endParaRPr sz="26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68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based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on</a:t>
            </a:r>
            <a:r>
              <a:rPr sz="2900" spc="-10" dirty="0">
                <a:latin typeface="Tw Cen MT"/>
                <a:cs typeface="Tw Cen MT"/>
              </a:rPr>
              <a:t> Spring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320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Portability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127D3-5123-6840-A4E2-DE700C3F2A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91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24352"/>
            <a:ext cx="4815205" cy="16186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79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portable</a:t>
            </a:r>
            <a:r>
              <a:rPr sz="2900" spc="-4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across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containers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0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can</a:t>
            </a:r>
            <a:r>
              <a:rPr sz="2900" spc="-5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be</a:t>
            </a:r>
            <a:r>
              <a:rPr sz="2900" spc="-5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deployed</a:t>
            </a:r>
            <a:r>
              <a:rPr sz="2900" spc="-7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as-</a:t>
            </a:r>
            <a:r>
              <a:rPr sz="2900" spc="-35" dirty="0">
                <a:latin typeface="Tw Cen MT"/>
                <a:cs typeface="Tw Cen MT"/>
              </a:rPr>
              <a:t>is</a:t>
            </a:r>
            <a:endParaRPr sz="29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705"/>
              </a:spcBef>
              <a:buClr>
                <a:srgbClr val="70685A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runs in</a:t>
            </a:r>
            <a:r>
              <a:rPr sz="2900" spc="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standalone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spc="-10" dirty="0">
                <a:latin typeface="Tw Cen MT"/>
                <a:cs typeface="Tw Cen MT"/>
              </a:rPr>
              <a:t>environment</a:t>
            </a:r>
            <a:endParaRPr sz="29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7068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C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297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Books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240496-2329-4B44-93C7-01C72ABFB8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92</a:t>
            </a:fld>
            <a:endParaRPr lang="en-VN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8676" y="1600200"/>
            <a:ext cx="3641598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040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Links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spc="-1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C1FB-8BE8-A746-942A-E92C82D6F7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93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91387" y="1545081"/>
            <a:ext cx="7378065" cy="424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5"/>
              </a:spcBef>
              <a:buClr>
                <a:srgbClr val="70685A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500" dirty="0">
                <a:latin typeface="Tw Cen MT"/>
                <a:cs typeface="Tw Cen MT"/>
              </a:rPr>
              <a:t>main</a:t>
            </a:r>
            <a:r>
              <a:rPr sz="2500" spc="-50" dirty="0">
                <a:latin typeface="Tw Cen MT"/>
                <a:cs typeface="Tw Cen MT"/>
              </a:rPr>
              <a:t> </a:t>
            </a:r>
            <a:r>
              <a:rPr sz="2500" spc="-10" dirty="0">
                <a:latin typeface="Tw Cen MT"/>
                <a:cs typeface="Tw Cen MT"/>
              </a:rPr>
              <a:t>features</a:t>
            </a:r>
            <a:endParaRPr sz="2500">
              <a:latin typeface="Tw Cen MT"/>
              <a:cs typeface="Tw Cen MT"/>
            </a:endParaRPr>
          </a:p>
          <a:p>
            <a:pPr marL="332740">
              <a:lnSpc>
                <a:spcPct val="100000"/>
              </a:lnSpc>
              <a:spcBef>
                <a:spcPts val="85"/>
              </a:spcBef>
            </a:pP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2"/>
              </a:rPr>
              <a:t>http://static.springsource.org/spring-security/site/features.html</a:t>
            </a:r>
            <a:endParaRPr sz="22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85"/>
              </a:spcBef>
              <a:buClr>
                <a:srgbClr val="70685A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500" spc="-10" dirty="0">
                <a:latin typeface="Tw Cen MT"/>
                <a:cs typeface="Tw Cen MT"/>
              </a:rPr>
              <a:t>articles</a:t>
            </a:r>
            <a:endParaRPr sz="2500">
              <a:latin typeface="Tw Cen MT"/>
              <a:cs typeface="Tw Cen MT"/>
            </a:endParaRPr>
          </a:p>
          <a:p>
            <a:pPr marL="332740">
              <a:lnSpc>
                <a:spcPct val="100000"/>
              </a:lnSpc>
              <a:spcBef>
                <a:spcPts val="85"/>
              </a:spcBef>
            </a:pP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3"/>
              </a:rPr>
              <a:t>http://static.springsource.org/spring-security/site/articles.html</a:t>
            </a:r>
            <a:endParaRPr sz="22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95"/>
              </a:spcBef>
              <a:buClr>
                <a:srgbClr val="70685A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500" spc="-10" dirty="0">
                <a:latin typeface="Tw Cen MT"/>
                <a:cs typeface="Tw Cen MT"/>
              </a:rPr>
              <a:t>reference</a:t>
            </a:r>
            <a:endParaRPr sz="2500">
              <a:latin typeface="Tw Cen MT"/>
              <a:cs typeface="Tw Cen MT"/>
            </a:endParaRPr>
          </a:p>
          <a:p>
            <a:pPr marL="378460" marR="955675">
              <a:lnSpc>
                <a:spcPts val="2110"/>
              </a:lnSpc>
              <a:spcBef>
                <a:spcPts val="595"/>
              </a:spcBef>
            </a:pP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4"/>
              </a:rPr>
              <a:t>http://static.springsource.org/spring-</a:t>
            </a:r>
            <a:r>
              <a:rPr sz="2200" spc="-10" dirty="0">
                <a:solidFill>
                  <a:srgbClr val="E68200"/>
                </a:solidFill>
                <a:latin typeface="Tw Cen MT"/>
                <a:cs typeface="Tw Cen MT"/>
              </a:rPr>
              <a:t> </a:t>
            </a: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4"/>
              </a:rPr>
              <a:t>security/site/docs/3.0.x/reference/springsecurity.html</a:t>
            </a:r>
            <a:endParaRPr sz="22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105"/>
              </a:spcBef>
              <a:buClr>
                <a:srgbClr val="70685A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500" spc="-20" dirty="0">
                <a:latin typeface="Tw Cen MT"/>
                <a:cs typeface="Tw Cen MT"/>
              </a:rPr>
              <a:t>blog</a:t>
            </a:r>
            <a:endParaRPr sz="2500">
              <a:latin typeface="Tw Cen MT"/>
              <a:cs typeface="Tw Cen MT"/>
            </a:endParaRPr>
          </a:p>
          <a:p>
            <a:pPr marL="378460">
              <a:lnSpc>
                <a:spcPct val="100000"/>
              </a:lnSpc>
              <a:spcBef>
                <a:spcPts val="85"/>
              </a:spcBef>
            </a:pP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5"/>
              </a:rPr>
              <a:t>http://blog.springsource.com/category/security/</a:t>
            </a:r>
            <a:endParaRPr sz="2200">
              <a:latin typeface="Tw Cen MT"/>
              <a:cs typeface="Tw Cen MT"/>
            </a:endParaRPr>
          </a:p>
          <a:p>
            <a:pPr marL="332740" indent="-320675">
              <a:lnSpc>
                <a:spcPct val="100000"/>
              </a:lnSpc>
              <a:spcBef>
                <a:spcPts val="85"/>
              </a:spcBef>
              <a:buClr>
                <a:srgbClr val="70685A"/>
              </a:buClr>
              <a:buSzPct val="60000"/>
              <a:buFont typeface="Wingdings"/>
              <a:buChar char=""/>
              <a:tabLst>
                <a:tab pos="332740" algn="l"/>
                <a:tab pos="333375" algn="l"/>
              </a:tabLst>
            </a:pPr>
            <a:r>
              <a:rPr sz="2500" spc="-10" dirty="0">
                <a:latin typeface="Tw Cen MT"/>
                <a:cs typeface="Tw Cen MT"/>
              </a:rPr>
              <a:t>refcardz</a:t>
            </a:r>
            <a:endParaRPr sz="2500">
              <a:latin typeface="Tw Cen MT"/>
              <a:cs typeface="Tw Cen MT"/>
            </a:endParaRPr>
          </a:p>
          <a:p>
            <a:pPr marL="378460" marR="746760">
              <a:lnSpc>
                <a:spcPct val="80000"/>
              </a:lnSpc>
              <a:spcBef>
                <a:spcPts val="615"/>
              </a:spcBef>
            </a:pPr>
            <a:r>
              <a:rPr sz="2200" u="sng" spc="-2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6"/>
              </a:rPr>
              <a:t>http://refcardz.dzone.com/refcardz/expression-</a:t>
            </a: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6"/>
              </a:rPr>
              <a:t>based-</a:t>
            </a:r>
            <a:r>
              <a:rPr sz="2200" spc="-10" dirty="0">
                <a:solidFill>
                  <a:srgbClr val="E68200"/>
                </a:solidFill>
                <a:latin typeface="Tw Cen MT"/>
                <a:cs typeface="Tw Cen MT"/>
              </a:rPr>
              <a:t> </a:t>
            </a:r>
            <a:r>
              <a:rPr sz="2200" u="sng" spc="-10" dirty="0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latin typeface="Tw Cen MT"/>
                <a:cs typeface="Tw Cen MT"/>
                <a:hlinkClick r:id="rId6"/>
              </a:rPr>
              <a:t>authorization</a:t>
            </a:r>
            <a:endParaRPr sz="2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21539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Questions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8BA433-A933-9545-B5B8-92459E2F96E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lang="en-US" spc="-1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1F73FC-CCD2-4549-8CBA-1EB99AEC870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lang="en-US" spc="-1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F89A6C-2DE2-6642-A5A8-2C2CB0A2D6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94</a:t>
            </a:fld>
            <a:endParaRPr lang="en-VN"/>
          </a:p>
        </p:txBody>
      </p:sp>
      <p:sp>
        <p:nvSpPr>
          <p:cNvPr id="3" name="object 3"/>
          <p:cNvSpPr txBox="1"/>
          <p:nvPr/>
        </p:nvSpPr>
        <p:spPr>
          <a:xfrm>
            <a:off x="6175628" y="6302146"/>
            <a:ext cx="1047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D3C2C"/>
                </a:solidFill>
                <a:latin typeface="Tw Cen MT"/>
                <a:cs typeface="Tw Cen MT"/>
              </a:rPr>
              <a:t>Dmitry</a:t>
            </a:r>
            <a:r>
              <a:rPr sz="1400" spc="-15" dirty="0">
                <a:solidFill>
                  <a:srgbClr val="3D3C2C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3D3C2C"/>
                </a:solidFill>
                <a:latin typeface="Tw Cen MT"/>
                <a:cs typeface="Tw Cen MT"/>
              </a:rPr>
              <a:t>Noskov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166" y="6302146"/>
            <a:ext cx="18218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D3C2C"/>
                </a:solidFill>
                <a:latin typeface="Tw Cen MT"/>
                <a:cs typeface="Tw Cen MT"/>
              </a:rPr>
              <a:t>Spring</a:t>
            </a:r>
            <a:r>
              <a:rPr sz="1400" spc="-45" dirty="0">
                <a:solidFill>
                  <a:srgbClr val="3D3C2C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3D3C2C"/>
                </a:solidFill>
                <a:latin typeface="Tw Cen MT"/>
                <a:cs typeface="Tw Cen MT"/>
              </a:rPr>
              <a:t>Framework</a:t>
            </a:r>
            <a:r>
              <a:rPr sz="1400" spc="-45" dirty="0">
                <a:solidFill>
                  <a:srgbClr val="3D3C2C"/>
                </a:solidFill>
                <a:latin typeface="Tw Cen MT"/>
                <a:cs typeface="Tw Cen MT"/>
              </a:rPr>
              <a:t> </a:t>
            </a:r>
            <a:r>
              <a:rPr sz="1400" dirty="0">
                <a:solidFill>
                  <a:srgbClr val="3D3C2C"/>
                </a:solidFill>
                <a:latin typeface="Tw Cen MT"/>
                <a:cs typeface="Tw Cen MT"/>
              </a:rPr>
              <a:t>-</a:t>
            </a:r>
            <a:r>
              <a:rPr sz="1400" spc="-25" dirty="0">
                <a:solidFill>
                  <a:srgbClr val="3D3C2C"/>
                </a:solidFill>
                <a:latin typeface="Tw Cen MT"/>
                <a:cs typeface="Tw Cen MT"/>
              </a:rPr>
              <a:t> </a:t>
            </a:r>
            <a:r>
              <a:rPr sz="1400" spc="-20" dirty="0">
                <a:solidFill>
                  <a:srgbClr val="3D3C2C"/>
                </a:solidFill>
                <a:latin typeface="Tw Cen MT"/>
                <a:cs typeface="Tw Cen MT"/>
              </a:rPr>
              <a:t>Core</a:t>
            </a:r>
            <a:endParaRPr sz="1400">
              <a:latin typeface="Tw Cen MT"/>
              <a:cs typeface="Tw Cen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2057400"/>
            <a:ext cx="300037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17824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5" dirty="0"/>
              <a:t> </a:t>
            </a:r>
            <a:r>
              <a:rPr spc="-25" dirty="0"/>
              <a:t>end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FE50F6-88E4-1E4F-9034-D94BCDF5FAD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580"/>
              </a:lnSpc>
            </a:pPr>
            <a:r>
              <a:rPr lang="en-US" dirty="0"/>
              <a:t>503111 - Chapter 10 - Spring Security</a:t>
            </a:r>
            <a:endParaRPr lang="en-US" spc="-1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BD32AE8-DAE7-6841-B65D-BC8B5B11257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580"/>
              </a:lnSpc>
            </a:pPr>
            <a:r>
              <a:rPr lang="en-US" dirty="0"/>
              <a:t>08/08/2022</a:t>
            </a:r>
            <a:endParaRPr lang="en-US" spc="-1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F1746A-7958-614A-B20B-2CF04B4E10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VN"/>
              <a:t>95</a:t>
            </a:fld>
            <a:endParaRPr lang="en-V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7798" y="1676400"/>
            <a:ext cx="2847975" cy="2590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0" y="4571962"/>
            <a:ext cx="2138426" cy="299377"/>
          </a:xfrm>
          <a:prstGeom prst="rect">
            <a:avLst/>
          </a:prstGeom>
        </p:spPr>
      </p:pic>
      <p:pic>
        <p:nvPicPr>
          <p:cNvPr id="5" name="object 5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0" y="5019675"/>
            <a:ext cx="1524000" cy="3143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1925" y="5638800"/>
            <a:ext cx="1200150" cy="371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12594" y="5279897"/>
            <a:ext cx="4741545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87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w Cen MT"/>
                <a:cs typeface="Tw Cen MT"/>
                <a:hlinkClick r:id="rId4"/>
              </a:rPr>
              <a:t>http://www.linkedin.com/in/noskovd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w Cen MT"/>
              <a:cs typeface="Tw Cen MT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  <a:hlinkClick r:id="rId7"/>
              </a:rPr>
              <a:t>http://www.slideshare.net/analizator/presentations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4559</Words>
  <Application>Microsoft Macintosh PowerPoint</Application>
  <PresentationFormat>On-screen Show (4:3)</PresentationFormat>
  <Paragraphs>975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Tw Cen MT</vt:lpstr>
      <vt:lpstr>Calibri</vt:lpstr>
      <vt:lpstr>Wingdings</vt:lpstr>
      <vt:lpstr>Courier New</vt:lpstr>
      <vt:lpstr>Office Theme</vt:lpstr>
      <vt:lpstr>PowerPoint Presentation</vt:lpstr>
      <vt:lpstr>Application security</vt:lpstr>
      <vt:lpstr>What is Spring Security</vt:lpstr>
      <vt:lpstr>Fundamentals (1)</vt:lpstr>
      <vt:lpstr>Fundamentals (2)</vt:lpstr>
      <vt:lpstr>SecurityContextHolder</vt:lpstr>
      <vt:lpstr>Getting started</vt:lpstr>
      <vt:lpstr>Use case</vt:lpstr>
      <vt:lpstr>Namespace</vt:lpstr>
      <vt:lpstr>Filters</vt:lpstr>
      <vt:lpstr>Security filter</vt:lpstr>
      <vt:lpstr>Filter chain</vt:lpstr>
      <vt:lpstr>Filter chain (2)</vt:lpstr>
      <vt:lpstr>Basic filters</vt:lpstr>
      <vt:lpstr>Authentication</vt:lpstr>
      <vt:lpstr>Authentication variants</vt:lpstr>
      <vt:lpstr>Authentication mechanisms</vt:lpstr>
      <vt:lpstr>Authentication storage</vt:lpstr>
      <vt:lpstr>Fundamentals</vt:lpstr>
      <vt:lpstr>HTML form</vt:lpstr>
      <vt:lpstr>Username-password filter</vt:lpstr>
      <vt:lpstr>Core authentication services</vt:lpstr>
      <vt:lpstr>AuthenticationManager</vt:lpstr>
      <vt:lpstr>AuthenticationProvider</vt:lpstr>
      <vt:lpstr>UserDetailsService</vt:lpstr>
      <vt:lpstr>UserDetails</vt:lpstr>
      <vt:lpstr>Authentication manager</vt:lpstr>
      <vt:lpstr>Authentication provider</vt:lpstr>
      <vt:lpstr>Authentication DB schema</vt:lpstr>
      <vt:lpstr>Password encoding</vt:lpstr>
      <vt:lpstr>Session management</vt:lpstr>
      <vt:lpstr>Logout</vt:lpstr>
      <vt:lpstr>Remember Me authentication</vt:lpstr>
      <vt:lpstr>RememberMe service</vt:lpstr>
      <vt:lpstr>Remember Me shema</vt:lpstr>
      <vt:lpstr>Anonymous authentication</vt:lpstr>
      <vt:lpstr>Authentication with magic tags</vt:lpstr>
      <vt:lpstr>Authorization</vt:lpstr>
      <vt:lpstr>Use case</vt:lpstr>
      <vt:lpstr>Authorization</vt:lpstr>
      <vt:lpstr>Security layers</vt:lpstr>
      <vt:lpstr>Security interceptor (1)</vt:lpstr>
      <vt:lpstr>Security interceptor (2)</vt:lpstr>
      <vt:lpstr>Voting based</vt:lpstr>
      <vt:lpstr>Decision managers</vt:lpstr>
      <vt:lpstr>Decision voter</vt:lpstr>
      <vt:lpstr>Basic expressions</vt:lpstr>
      <vt:lpstr>WEB authorization</vt:lpstr>
      <vt:lpstr>Web authorization</vt:lpstr>
      <vt:lpstr>WEB authorization with magic tags</vt:lpstr>
      <vt:lpstr>WEB authorization</vt:lpstr>
      <vt:lpstr>Custom expression root</vt:lpstr>
      <vt:lpstr>Custom expression handler</vt:lpstr>
      <vt:lpstr>Method authorization</vt:lpstr>
      <vt:lpstr>Method authorization</vt:lpstr>
      <vt:lpstr>Configuration</vt:lpstr>
      <vt:lpstr>Annotation driven (voting)</vt:lpstr>
      <vt:lpstr>Annotation driven (expression)</vt:lpstr>
      <vt:lpstr>XML driven authorization (1)</vt:lpstr>
      <vt:lpstr>XML driven authorization (2)</vt:lpstr>
      <vt:lpstr>Domain Object Security</vt:lpstr>
      <vt:lpstr>ACL DB scheme</vt:lpstr>
      <vt:lpstr>PowerPoint Presentation</vt:lpstr>
      <vt:lpstr>Basic classes</vt:lpstr>
      <vt:lpstr>Basic ACL services</vt:lpstr>
      <vt:lpstr>Permissions</vt:lpstr>
      <vt:lpstr>PowerPoint Presentation</vt:lpstr>
      <vt:lpstr>Configuration (voting)</vt:lpstr>
      <vt:lpstr>@Secured</vt:lpstr>
      <vt:lpstr>Configuration (expressions)</vt:lpstr>
      <vt:lpstr>Permission evaluator</vt:lpstr>
      <vt:lpstr>@PreAuthorize</vt:lpstr>
      <vt:lpstr>@PreFilter</vt:lpstr>
      <vt:lpstr>Additional features</vt:lpstr>
      <vt:lpstr>RunAsManager</vt:lpstr>
      <vt:lpstr>RunAs configuration (1)</vt:lpstr>
      <vt:lpstr>RunAs configuration (2)</vt:lpstr>
      <vt:lpstr>After invocation</vt:lpstr>
      <vt:lpstr>Basic services</vt:lpstr>
      <vt:lpstr>Configuration</vt:lpstr>
      <vt:lpstr>@Post</vt:lpstr>
      <vt:lpstr>JSP tag library</vt:lpstr>
      <vt:lpstr>Authentication</vt:lpstr>
      <vt:lpstr>Authorize (1)</vt:lpstr>
      <vt:lpstr>Authorize (2)</vt:lpstr>
      <vt:lpstr>Authorize (3)</vt:lpstr>
      <vt:lpstr>ACL</vt:lpstr>
      <vt:lpstr>Summary</vt:lpstr>
      <vt:lpstr>Separation of concerns</vt:lpstr>
      <vt:lpstr>Flexibility</vt:lpstr>
      <vt:lpstr>Portability</vt:lpstr>
      <vt:lpstr>Books</vt:lpstr>
      <vt:lpstr>Links</vt:lpstr>
      <vt:lpstr>Questions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dc:creator>Dzmitry Naskou</dc:creator>
  <cp:lastModifiedBy>Mai Van Manh</cp:lastModifiedBy>
  <cp:revision>6</cp:revision>
  <dcterms:created xsi:type="dcterms:W3CDTF">2022-07-29T03:56:44Z</dcterms:created>
  <dcterms:modified xsi:type="dcterms:W3CDTF">2022-08-08T11:29:00Z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2012-03-14T00:00:00Z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2022-07-29T00:00:00Z</vt:filetime>
  </property>
</Properties>
</file>